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emf" ContentType="image/x-emf"/>
  <Default Extension="vml" ContentType="application/vnd.openxmlformats-officedocument.vmlDrawing"/>
  <Default Extension="xlsb" ContentType="application/vnd.ms-excel.sheet.binary.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embeddings/oleObject2.bin" ContentType="application/vnd.openxmlformats-officedocument.oleObject"/>
  <Override PartName="/ppt/tags/tag4.xml" ContentType="application/vnd.openxmlformats-officedocument.presentationml.tags+xml"/>
  <Override PartName="/ppt/embeddings/oleObject3.bin" ContentType="application/vnd.openxmlformats-officedocument.oleObject"/>
  <Override PartName="/ppt/tags/tag5.xml" ContentType="application/vnd.openxmlformats-officedocument.presentationml.tags+xml"/>
  <Override PartName="/ppt/embeddings/oleObject4.bin" ContentType="application/vnd.openxmlformats-officedocument.oleObject"/>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embeddings/oleObject5.bin" ContentType="application/vnd.openxmlformats-officedocument.oleObject"/>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embeddings/oleObject6.bin" ContentType="application/vnd.openxmlformats-officedocument.oleObject"/>
  <Override PartName="/ppt/tags/tag19.xml" ContentType="application/vnd.openxmlformats-officedocument.presentationml.tags+xml"/>
  <Override PartName="/ppt/embeddings/oleObject7.bin" ContentType="application/vnd.openxmlformats-officedocument.oleObject"/>
  <Override PartName="/ppt/tags/tag20.xml" ContentType="application/vnd.openxmlformats-officedocument.presentationml.tags+xml"/>
  <Override PartName="/ppt/embeddings/oleObject8.bin" ContentType="application/vnd.openxmlformats-officedocument.oleObject"/>
  <Override PartName="/ppt/tags/tag21.xml" ContentType="application/vnd.openxmlformats-officedocument.presentationml.tags+xml"/>
  <Override PartName="/ppt/embeddings/oleObject9.bin" ContentType="application/vnd.openxmlformats-officedocument.oleObject"/>
  <Override PartName="/ppt/tags/tag22.xml" ContentType="application/vnd.openxmlformats-officedocument.presentationml.tags+xml"/>
  <Override PartName="/ppt/embeddings/oleObject10.bin" ContentType="application/vnd.openxmlformats-officedocument.oleObject"/>
  <Override PartName="/ppt/tags/tag23.xml" ContentType="application/vnd.openxmlformats-officedocument.presentationml.tags+xml"/>
  <Override PartName="/ppt/embeddings/oleObject11.bin" ContentType="application/vnd.openxmlformats-officedocument.oleObject"/>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embeddings/oleObject12.bin" ContentType="application/vnd.openxmlformats-officedocument.oleObject"/>
  <Override PartName="/ppt/charts/chart2.xml" ContentType="application/vnd.openxmlformats-officedocument.drawingml.chart+xml"/>
  <Override PartName="/ppt/tags/tag28.xml" ContentType="application/vnd.openxmlformats-officedocument.presentationml.tags+xml"/>
  <Override PartName="/ppt/embeddings/oleObject13.bin" ContentType="application/vnd.openxmlformats-officedocument.oleObject"/>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3_E433006A.xml" ContentType="application/vnd.ms-powerpoint.comments+xml"/>
  <Override PartName="/ppt/comments/modernComment_12F_FE793D2C.xml" ContentType="application/vnd.ms-powerpoint.comment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autoCompressPictures="0">
  <p:sldMasterIdLst>
    <p:sldMasterId id="2147483652" r:id="rId1"/>
  </p:sldMasterIdLst>
  <p:notesMasterIdLst>
    <p:notesMasterId r:id="rId21"/>
  </p:notesMasterIdLst>
  <p:handoutMasterIdLst>
    <p:handoutMasterId r:id="rId22"/>
  </p:handoutMasterIdLst>
  <p:sldIdLst>
    <p:sldId id="256" r:id="rId2"/>
    <p:sldId id="304" r:id="rId3"/>
    <p:sldId id="291" r:id="rId4"/>
    <p:sldId id="299" r:id="rId5"/>
    <p:sldId id="263" r:id="rId6"/>
    <p:sldId id="287" r:id="rId7"/>
    <p:sldId id="303" r:id="rId8"/>
    <p:sldId id="292" r:id="rId9"/>
    <p:sldId id="301" r:id="rId10"/>
    <p:sldId id="293" r:id="rId11"/>
    <p:sldId id="294" r:id="rId12"/>
    <p:sldId id="297" r:id="rId13"/>
    <p:sldId id="295" r:id="rId14"/>
    <p:sldId id="298" r:id="rId15"/>
    <p:sldId id="265" r:id="rId16"/>
    <p:sldId id="279" r:id="rId17"/>
    <p:sldId id="264" r:id="rId18"/>
    <p:sldId id="306" r:id="rId19"/>
    <p:sldId id="307" r:id="rId20"/>
  </p:sldIdLst>
  <p:sldSz cx="9906000" cy="6858000" type="A4"/>
  <p:notesSz cx="7099300" cy="10234613"/>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FD5A57E-612A-4003-A072-1C7934959443}">
          <p14:sldIdLst>
            <p14:sldId id="256"/>
            <p14:sldId id="304"/>
            <p14:sldId id="291"/>
            <p14:sldId id="299"/>
            <p14:sldId id="263"/>
            <p14:sldId id="287"/>
          </p14:sldIdLst>
        </p14:section>
        <p14:section name="Untitled Section" id="{7F2A7EE8-411B-4B6F-A98E-3A2DE7866BB7}">
          <p14:sldIdLst>
            <p14:sldId id="303"/>
            <p14:sldId id="292"/>
            <p14:sldId id="301"/>
            <p14:sldId id="293"/>
            <p14:sldId id="294"/>
            <p14:sldId id="297"/>
            <p14:sldId id="295"/>
            <p14:sldId id="298"/>
            <p14:sldId id="265"/>
            <p14:sldId id="279"/>
            <p14:sldId id="264"/>
            <p14:sldId id="306"/>
            <p14:sldId id="307"/>
          </p14:sldIdLst>
        </p14:section>
      </p14:sectionLst>
    </p:ext>
    <p:ext uri="{EFAFB233-063F-42B5-8137-9DF3F51BA10A}">
      <p15:sldGuideLst xmlns="" xmlns:p15="http://schemas.microsoft.com/office/powerpoint/2012/main">
        <p15:guide id="1" orient="horz" pos="4110" userDrawn="1">
          <p15:clr>
            <a:srgbClr val="A4A3A4"/>
          </p15:clr>
        </p15:guide>
        <p15:guide id="2" pos="81" userDrawn="1">
          <p15:clr>
            <a:srgbClr val="A4A3A4"/>
          </p15:clr>
        </p15:guide>
        <p15:guide id="3" orient="horz" pos="731" userDrawn="1">
          <p15:clr>
            <a:srgbClr val="000000"/>
          </p15:clr>
        </p15:guide>
        <p15:guide id="4" pos="61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0C832E-0509-E8D8-FB64-01A2A81DB5CE}" name="SwatiShah Gupta" initials="SG" userId="36bf95b7c283c7ca" providerId="Windows Live"/>
  <p188:author id="{64AE4EC4-24F2-14D4-F539-5C46DA59225C}" name="Tushar Thakkar" initials="TT" userId="S::Tushar.Thakkar@dalberg.com::b9d9a8a0-3980-4049-b863-70b04b0ec2c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4F81BD"/>
    <a:srgbClr val="0E25C9"/>
    <a:srgbClr val="FCD5B5"/>
    <a:srgbClr val="EAE5A2"/>
    <a:srgbClr val="FAD065"/>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3F02C-663B-4596-9573-3A295CA16241}" v="58" dt="2023-09-19T01:15:22.034"/>
    <p1510:client id="{8957785B-8D2D-4BFF-8C54-42823D5000AB}" v="13461" dt="2023-09-18T14:03:38.123"/>
    <p1510:client id="{9CE220A3-39A5-4EAF-BA48-0ECE36625B3F}" v="59" dt="2023-09-19T05:08:44.107"/>
    <p1510:client id="{D5053387-BAEA-4EFF-77B6-199191F354F1}" v="706" dt="2023-09-18T11:09:13.213"/>
  </p1510:revLst>
</p1510:revInfo>
</file>

<file path=ppt/tableStyles.xml><?xml version="1.0" encoding="utf-8"?>
<a:tblStyleLst xmlns:a="http://schemas.openxmlformats.org/drawingml/2006/main" def="{CEF1DDE9-83BD-4F58-8812-38499A962F9F}">
  <a:tblStyle styleId="{CEF1DDE9-83BD-4F58-8812-38499A962F9F}"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1V>
    <a:band2V>
      <a:tcTxStyle b="off"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6"/>
          </a:solidFill>
        </a:fill>
      </a:tcStyle>
    </a:firstRow>
    <a:neCell>
      <a:tcTxStyle b="off" i="off"/>
      <a:tcStyle>
        <a:tcBdr/>
      </a:tcStyle>
    </a:neCell>
    <a:nwCell>
      <a:tcTxStyle b="off" i="off"/>
      <a:tcStyle>
        <a:tcBdr/>
      </a:tcStyle>
    </a:nwCell>
  </a:tblStyle>
  <a:tblStyle styleId="{A8A855C1-D63A-4734-A2FB-8178565E1E43}"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4660"/>
  </p:normalViewPr>
  <p:slideViewPr>
    <p:cSldViewPr snapToGrid="0">
      <p:cViewPr>
        <p:scale>
          <a:sx n="75" d="100"/>
          <a:sy n="75" d="100"/>
        </p:scale>
        <p:origin x="-1864" y="-200"/>
      </p:cViewPr>
      <p:guideLst>
        <p:guide orient="horz" pos="4110"/>
        <p:guide orient="horz" pos="731"/>
        <p:guide pos="81"/>
        <p:guide pos="6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29" Type="http://schemas.microsoft.com/office/2015/10/relationships/revisionInfo" Target="revisionInfo.xml"/><Relationship Id="rId30" Type="http://schemas.microsoft.com/office/2018/10/relationships/authors" Targe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shivikachauhan\Documents\8.%20Asha%20Impact\1.%20Work\1.%20Blended%20Finance\2.%20Strategy\SG%20Blended%20Finance%20Report\Asha%20Impact_Soc%20Gen_BF%20Report_20June2022\Interview%20workings\Asha%20Impact%20-%20IIC%20-%20Societe%20Generale%20Blended%20Finance%20Questionnaire%20(Respons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shivikachauhan\Documents\8.%20Asha%20Impact\1.%20Work\1.%20Blended%20Finance\2.%20Strategy\SG%20Blended%20Finance%20Report\Asha%20Impact_Soc%20Gen_BF%20Report_20June2022\Interview%20workings\Asha%20Impact%20-%20IIC%20-%20Societe%20Generale%20Blended%20Finance%20Questionnaire%20(Respons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ocalhost\\Users\shivikachauhan\Documents\8.%20Asha%20Impact\1.%20Work\1.%20Blended%20Finance\2.%20Strategy\SG%20Blended%20Finance%20Report\Asha%20Impact_Soc%20Gen_BF%20Report_20June2022\Interview%20workings\Asha%20Impact%20-%20IIC%20-%20Societe%20Generale%20Blended%20Finance%20Questionnaire%20(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902464422075668"/>
          <c:y val="0.136669874879692"/>
          <c:w val="0.981950711558487"/>
          <c:h val="0.813282001924928"/>
        </c:manualLayout>
      </c:layout>
      <c:barChart>
        <c:barDir val="col"/>
        <c:grouping val="stacked"/>
        <c:varyColors val="0"/>
        <c:ser>
          <c:idx val="0"/>
          <c:order val="0"/>
          <c:spPr>
            <a:solidFill>
              <a:schemeClr val="accent6"/>
            </a:solidFill>
            <a:ln>
              <a:noFill/>
            </a:ln>
          </c:spPr>
          <c:invertIfNegative val="0"/>
          <c:dLbls>
            <c:dLbl>
              <c:idx val="0"/>
              <c:layout>
                <c:manualLayout>
                  <c:x val="0.0"/>
                  <c:y val="-0.118383060635226"/>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4C-4AEE-9D0A-CE1897E75F87}"/>
                </c:ext>
              </c:extLst>
            </c:dLbl>
            <c:dLbl>
              <c:idx val="1"/>
              <c:layout>
                <c:manualLayout>
                  <c:x val="0.0"/>
                  <c:y val="-0.121270452358037"/>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4C-4AEE-9D0A-CE1897E75F87}"/>
                </c:ext>
              </c:extLst>
            </c:dLbl>
            <c:dLbl>
              <c:idx val="2"/>
              <c:layout>
                <c:manualLayout>
                  <c:x val="0.0"/>
                  <c:y val="-0.171318575553417"/>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4C-4AEE-9D0A-CE1897E75F87}"/>
                </c:ext>
              </c:extLst>
            </c:dLbl>
            <c:dLbl>
              <c:idx val="3"/>
              <c:layout>
                <c:manualLayout>
                  <c:x val="0.0"/>
                  <c:y val="-0.221366698748797"/>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4C-4AEE-9D0A-CE1897E75F87}"/>
                </c:ext>
              </c:extLst>
            </c:dLbl>
            <c:dLbl>
              <c:idx val="4"/>
              <c:layout>
                <c:manualLayout>
                  <c:x val="0.0"/>
                  <c:y val="-0.287776708373436"/>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4C-4AEE-9D0A-CE1897E75F87}"/>
                </c:ext>
              </c:extLst>
            </c:dLbl>
            <c:dLbl>
              <c:idx val="5"/>
              <c:layout>
                <c:manualLayout>
                  <c:x val="0.0"/>
                  <c:y val="-0.345524542829644"/>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4C-4AEE-9D0A-CE1897E75F87}"/>
                </c:ext>
              </c:extLst>
            </c:dLbl>
            <c:dLbl>
              <c:idx val="6"/>
              <c:layout>
                <c:manualLayout>
                  <c:x val="0.0"/>
                  <c:y val="-0.389797882579403"/>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74C-4AEE-9D0A-CE1897E75F87}"/>
                </c:ext>
              </c:extLst>
            </c:dLbl>
            <c:dLbl>
              <c:idx val="7"/>
              <c:layout>
                <c:manualLayout>
                  <c:x val="0.0"/>
                  <c:y val="-0.475457170356112"/>
                </c:manualLayout>
              </c:layout>
              <c:numFmt formatCode="0;&quot;-&quot;0" sourceLinked="0"/>
              <c:spPr>
                <a:noFill/>
                <a:ln>
                  <a:noFill/>
                </a:ln>
              </c:spPr>
              <c:txPr>
                <a:bodyPr wrap="none"/>
                <a:lstStyle/>
                <a:p>
                  <a:pPr>
                    <a:defRPr sz="1200" kern="1200">
                      <a:solidFill>
                        <a:schemeClr val="tx1"/>
                      </a:solidFill>
                      <a:latin typeface="Book Antiqua"/>
                      <a:ea typeface="Book Antiqua"/>
                      <a:cs typeface="Book Antiqua"/>
                      <a:sym typeface="Book Antiqua"/>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4C-4AEE-9D0A-CE1897E75F8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Sheet1!$A$1:$H$1</c:f>
              <c:numCache>
                <c:formatCode>General</c:formatCode>
                <c:ptCount val="8"/>
                <c:pt idx="0">
                  <c:v>139.0</c:v>
                </c:pt>
                <c:pt idx="1">
                  <c:v>145.0</c:v>
                </c:pt>
                <c:pt idx="2">
                  <c:v>283.0</c:v>
                </c:pt>
                <c:pt idx="3">
                  <c:v>420.0</c:v>
                </c:pt>
                <c:pt idx="4">
                  <c:v>602.0</c:v>
                </c:pt>
                <c:pt idx="5">
                  <c:v>760.0</c:v>
                </c:pt>
                <c:pt idx="6">
                  <c:v>880.0</c:v>
                </c:pt>
                <c:pt idx="7">
                  <c:v>1115.0</c:v>
                </c:pt>
              </c:numCache>
            </c:numRef>
          </c:val>
          <c:extLst xmlns:c16r2="http://schemas.microsoft.com/office/drawing/2015/06/chart">
            <c:ext xmlns:c16="http://schemas.microsoft.com/office/drawing/2014/chart" uri="{C3380CC4-5D6E-409C-BE32-E72D297353CC}">
              <c16:uniqueId val="{00000008-274C-4AEE-9D0A-CE1897E75F87}"/>
            </c:ext>
          </c:extLst>
        </c:ser>
        <c:dLbls>
          <c:showLegendKey val="0"/>
          <c:showVal val="0"/>
          <c:showCatName val="0"/>
          <c:showSerName val="0"/>
          <c:showPercent val="0"/>
          <c:showBubbleSize val="0"/>
        </c:dLbls>
        <c:gapWidth val="80"/>
        <c:overlap val="100"/>
        <c:axId val="-2060434920"/>
        <c:axId val="-2104892200"/>
      </c:barChart>
      <c:catAx>
        <c:axId val="-20604349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2104892200"/>
        <c:crosses val="min"/>
        <c:auto val="0"/>
        <c:lblAlgn val="ctr"/>
        <c:lblOffset val="100"/>
        <c:noMultiLvlLbl val="0"/>
      </c:catAx>
      <c:valAx>
        <c:axId val="-2104892200"/>
        <c:scaling>
          <c:orientation val="minMax"/>
          <c:max val="1115.0"/>
          <c:min val="0.0"/>
        </c:scaling>
        <c:delete val="1"/>
        <c:axPos val="l"/>
        <c:numFmt formatCode="General" sourceLinked="1"/>
        <c:majorTickMark val="out"/>
        <c:minorTickMark val="none"/>
        <c:tickLblPos val="nextTo"/>
        <c:crossAx val="-206043492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73109243697479"/>
          <c:y val="0.0273109243697479"/>
          <c:w val="0.945378151260504"/>
          <c:h val="0.945378151260504"/>
        </c:manualLayout>
      </c:layout>
      <c:pieChart>
        <c:varyColors val="0"/>
        <c:ser>
          <c:idx val="0"/>
          <c:order val="0"/>
          <c:dPt>
            <c:idx val="0"/>
            <c:bubble3D val="0"/>
            <c:spPr>
              <a:solidFill>
                <a:schemeClr val="accent6"/>
              </a:solidFill>
              <a:ln w="19050" algn="ctr">
                <a:solidFill>
                  <a:schemeClr val="bg1"/>
                </a:solidFill>
                <a:prstDash val="solid"/>
              </a:ln>
            </c:spPr>
            <c:extLst xmlns:c16r2="http://schemas.microsoft.com/office/drawing/2015/06/chart">
              <c:ext xmlns:c16="http://schemas.microsoft.com/office/drawing/2014/chart" uri="{C3380CC4-5D6E-409C-BE32-E72D297353CC}">
                <c16:uniqueId val="{00000000-A47F-487B-941D-3D279AB4928B}"/>
              </c:ext>
            </c:extLst>
          </c:dPt>
          <c:dPt>
            <c:idx val="1"/>
            <c:bubble3D val="0"/>
            <c:spPr>
              <a:solidFill>
                <a:schemeClr val="accent6"/>
              </a:solidFill>
              <a:ln w="19050" algn="ctr">
                <a:solidFill>
                  <a:schemeClr val="bg1"/>
                </a:solidFill>
                <a:prstDash val="solid"/>
              </a:ln>
            </c:spPr>
            <c:extLst xmlns:c16r2="http://schemas.microsoft.com/office/drawing/2015/06/chart">
              <c:ext xmlns:c16="http://schemas.microsoft.com/office/drawing/2014/chart" uri="{C3380CC4-5D6E-409C-BE32-E72D297353CC}">
                <c16:uniqueId val="{00000001-A47F-487B-941D-3D279AB4928B}"/>
              </c:ext>
            </c:extLst>
          </c:dPt>
          <c:dPt>
            <c:idx val="2"/>
            <c:bubble3D val="0"/>
            <c:spPr>
              <a:solidFill>
                <a:schemeClr val="accent6"/>
              </a:solidFill>
              <a:ln w="19050" algn="ctr">
                <a:solidFill>
                  <a:schemeClr val="bg1"/>
                </a:solidFill>
                <a:prstDash val="solid"/>
              </a:ln>
            </c:spPr>
            <c:extLst xmlns:c16r2="http://schemas.microsoft.com/office/drawing/2015/06/chart">
              <c:ext xmlns:c16="http://schemas.microsoft.com/office/drawing/2014/chart" uri="{C3380CC4-5D6E-409C-BE32-E72D297353CC}">
                <c16:uniqueId val="{00000002-A47F-487B-941D-3D279AB4928B}"/>
              </c:ext>
            </c:extLst>
          </c:dPt>
          <c:dPt>
            <c:idx val="3"/>
            <c:bubble3D val="0"/>
            <c:spPr>
              <a:solidFill>
                <a:schemeClr val="accent6"/>
              </a:solidFill>
              <a:ln w="19050" algn="ctr">
                <a:solidFill>
                  <a:schemeClr val="bg1"/>
                </a:solidFill>
                <a:prstDash val="solid"/>
              </a:ln>
            </c:spPr>
            <c:extLst xmlns:c16r2="http://schemas.microsoft.com/office/drawing/2015/06/chart">
              <c:ext xmlns:c16="http://schemas.microsoft.com/office/drawing/2014/chart" uri="{C3380CC4-5D6E-409C-BE32-E72D297353CC}">
                <c16:uniqueId val="{00000003-A47F-487B-941D-3D279AB4928B}"/>
              </c:ext>
            </c:extLst>
          </c:dPt>
          <c:dPt>
            <c:idx val="4"/>
            <c:bubble3D val="0"/>
            <c:spPr>
              <a:solidFill>
                <a:schemeClr val="accent6"/>
              </a:solidFill>
              <a:ln w="19050" algn="ctr">
                <a:solidFill>
                  <a:srgbClr val="FFFFFF"/>
                </a:solidFill>
                <a:prstDash val="solid"/>
              </a:ln>
            </c:spPr>
            <c:extLst xmlns:c16r2="http://schemas.microsoft.com/office/drawing/2015/06/chart">
              <c:ext xmlns:c16="http://schemas.microsoft.com/office/drawing/2014/chart" uri="{C3380CC4-5D6E-409C-BE32-E72D297353CC}">
                <c16:uniqueId val="{00000004-A47F-487B-941D-3D279AB4928B}"/>
              </c:ext>
            </c:extLst>
          </c:dPt>
          <c:dPt>
            <c:idx val="5"/>
            <c:bubble3D val="0"/>
            <c:spPr>
              <a:solidFill>
                <a:schemeClr val="accent6"/>
              </a:solidFill>
              <a:ln w="3175" algn="ctr">
                <a:solidFill>
                  <a:srgbClr val="FFFFFF"/>
                </a:solidFill>
                <a:prstDash val="solid"/>
              </a:ln>
            </c:spPr>
            <c:extLst xmlns:c16r2="http://schemas.microsoft.com/office/drawing/2015/06/chart">
              <c:ext xmlns:c16="http://schemas.microsoft.com/office/drawing/2014/chart" uri="{C3380CC4-5D6E-409C-BE32-E72D297353CC}">
                <c16:uniqueId val="{00000005-A47F-487B-941D-3D279AB4928B}"/>
              </c:ext>
            </c:extLst>
          </c:dPt>
          <c:val>
            <c:numRef>
              <c:f>Sheet1!$A$1:$A$6</c:f>
              <c:numCache>
                <c:formatCode>General</c:formatCode>
                <c:ptCount val="6"/>
                <c:pt idx="0">
                  <c:v>16.66999999999999</c:v>
                </c:pt>
                <c:pt idx="1">
                  <c:v>16.66999999999999</c:v>
                </c:pt>
                <c:pt idx="2">
                  <c:v>16.66999999999999</c:v>
                </c:pt>
                <c:pt idx="3">
                  <c:v>16.66999999999999</c:v>
                </c:pt>
                <c:pt idx="4">
                  <c:v>16.66999999999999</c:v>
                </c:pt>
                <c:pt idx="5">
                  <c:v>16.66999999999999</c:v>
                </c:pt>
              </c:numCache>
            </c:numRef>
          </c:val>
          <c:extLst xmlns:c16r2="http://schemas.microsoft.com/office/drawing/2015/06/chart">
            <c:ext xmlns:c16="http://schemas.microsoft.com/office/drawing/2014/chart" uri="{C3380CC4-5D6E-409C-BE32-E72D297353CC}">
              <c16:uniqueId val="{00000006-A47F-487B-941D-3D279AB4928B}"/>
            </c:ext>
          </c:extLst>
        </c:ser>
        <c:dLbls>
          <c:showLegendKey val="0"/>
          <c:showVal val="0"/>
          <c:showCatName val="0"/>
          <c:showSerName val="0"/>
          <c:showPercent val="0"/>
          <c:showBubbleSize val="0"/>
          <c:showLeaderLines val="0"/>
        </c:dLbls>
        <c:firstSliceAng val="30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600" b="0">
                <a:solidFill>
                  <a:srgbClr val="757575"/>
                </a:solidFill>
                <a:latin typeface="Book Antiqua" panose="02040602050305030304" pitchFamily="18" charset="0"/>
              </a:defRPr>
            </a:pPr>
            <a:r>
              <a:rPr lang="en-US" sz="1600" b="0" dirty="0">
                <a:solidFill>
                  <a:srgbClr val="757575"/>
                </a:solidFill>
                <a:latin typeface="Book Antiqua" panose="02040602050305030304" pitchFamily="18" charset="0"/>
              </a:rPr>
              <a:t>Challenges: Lack of Meaningful Pipeline</a:t>
            </a:r>
          </a:p>
        </c:rich>
      </c:tx>
      <c:layout/>
      <c:overlay val="0"/>
    </c:title>
    <c:autoTitleDeleted val="0"/>
    <c:plotArea>
      <c:layout>
        <c:manualLayout>
          <c:layoutTarget val="inner"/>
          <c:xMode val="edge"/>
          <c:yMode val="edge"/>
          <c:x val="0.029617656617935"/>
          <c:y val="0.33456833254205"/>
          <c:w val="0.94076468676413"/>
          <c:h val="0.35696341236034"/>
        </c:manualLayout>
      </c:layout>
      <c:barChart>
        <c:barDir val="col"/>
        <c:grouping val="clustered"/>
        <c:varyColors val="1"/>
        <c:ser>
          <c:idx val="0"/>
          <c:order val="0"/>
          <c:tx>
            <c:strRef>
              <c:f>'Analysis for Charts'!$A$163</c:f>
              <c:strCache>
                <c:ptCount val="1"/>
                <c:pt idx="0">
                  <c:v>Commercial</c:v>
                </c:pt>
              </c:strCache>
            </c:strRef>
          </c:tx>
          <c:spPr>
            <a:solidFill>
              <a:srgbClr val="FF9900"/>
            </a:solidFill>
            <a:ln cmpd="sng">
              <a:noFill/>
            </a:ln>
          </c:spPr>
          <c:invertIfNegative val="1"/>
          <c:dLbls>
            <c:spPr>
              <a:noFill/>
              <a:ln>
                <a:noFill/>
              </a:ln>
              <a:effectLst/>
            </c:spPr>
            <c:txPr>
              <a:bodyPr/>
              <a:lstStyle/>
              <a:p>
                <a:pPr lvl="0">
                  <a:defRPr>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Charts'!$B$162:$E$162</c:f>
              <c:strCache>
                <c:ptCount val="4"/>
                <c:pt idx="0">
                  <c:v>Minimum scale of transactions</c:v>
                </c:pt>
                <c:pt idx="1">
                  <c:v>Sectors of interest</c:v>
                </c:pt>
                <c:pt idx="2">
                  <c:v>Relevant structures</c:v>
                </c:pt>
                <c:pt idx="3">
                  <c:v># of investable transactions</c:v>
                </c:pt>
              </c:strCache>
            </c:strRef>
          </c:cat>
          <c:val>
            <c:numRef>
              <c:f>'Analysis for Charts'!$B$163:$E$163</c:f>
              <c:numCache>
                <c:formatCode>#,##0.0</c:formatCode>
                <c:ptCount val="4"/>
                <c:pt idx="0">
                  <c:v>3.285714285714286</c:v>
                </c:pt>
                <c:pt idx="1">
                  <c:v>3.285714285714286</c:v>
                </c:pt>
                <c:pt idx="2" formatCode="0.0">
                  <c:v>3.357142857142857</c:v>
                </c:pt>
                <c:pt idx="3">
                  <c:v>3.214285714285714</c:v>
                </c:pt>
              </c:numCache>
            </c:numRef>
          </c:val>
          <c:extLst xmlns:c16r2="http://schemas.microsoft.com/office/drawing/2015/06/chart">
            <c:ext xmlns:c16="http://schemas.microsoft.com/office/drawing/2014/chart" uri="{C3380CC4-5D6E-409C-BE32-E72D297353CC}">
              <c16:uniqueId val="{00000000-5C2C-6949-8770-4D7B6B5C3FCE}"/>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1"/>
          <c:order val="1"/>
          <c:tx>
            <c:strRef>
              <c:f>'Analysis for Charts'!$A$164</c:f>
              <c:strCache>
                <c:ptCount val="1"/>
                <c:pt idx="0">
                  <c:v>Concessional</c:v>
                </c:pt>
              </c:strCache>
            </c:strRef>
          </c:tx>
          <c:spPr>
            <a:solidFill>
              <a:srgbClr val="FF6D01"/>
            </a:solidFill>
            <a:ln cmpd="sng">
              <a:noFill/>
            </a:ln>
          </c:spPr>
          <c:invertIfNegative val="1"/>
          <c:dLbls>
            <c:spPr>
              <a:noFill/>
              <a:ln>
                <a:noFill/>
              </a:ln>
              <a:effectLst/>
            </c:spPr>
            <c:txPr>
              <a:bodyPr/>
              <a:lstStyle/>
              <a:p>
                <a:pPr lvl="0">
                  <a:defRPr>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Charts'!$B$162:$E$162</c:f>
              <c:strCache>
                <c:ptCount val="4"/>
                <c:pt idx="0">
                  <c:v>Minimum scale of transactions</c:v>
                </c:pt>
                <c:pt idx="1">
                  <c:v>Sectors of interest</c:v>
                </c:pt>
                <c:pt idx="2">
                  <c:v>Relevant structures</c:v>
                </c:pt>
                <c:pt idx="3">
                  <c:v># of investable transactions</c:v>
                </c:pt>
              </c:strCache>
            </c:strRef>
          </c:cat>
          <c:val>
            <c:numRef>
              <c:f>'Analysis for Charts'!$B$164:$E$164</c:f>
              <c:numCache>
                <c:formatCode>#,##0.0</c:formatCode>
                <c:ptCount val="4"/>
                <c:pt idx="0">
                  <c:v>3.3</c:v>
                </c:pt>
                <c:pt idx="1">
                  <c:v>2.8</c:v>
                </c:pt>
                <c:pt idx="2" formatCode="0.0">
                  <c:v>3.1</c:v>
                </c:pt>
                <c:pt idx="3">
                  <c:v>3.3</c:v>
                </c:pt>
              </c:numCache>
            </c:numRef>
          </c:val>
          <c:extLst xmlns:c16r2="http://schemas.microsoft.com/office/drawing/2015/06/chart">
            <c:ext xmlns:c16="http://schemas.microsoft.com/office/drawing/2014/chart" uri="{C3380CC4-5D6E-409C-BE32-E72D297353CC}">
              <c16:uniqueId val="{00000001-5C2C-6949-8770-4D7B6B5C3FCE}"/>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2"/>
          <c:order val="2"/>
          <c:tx>
            <c:strRef>
              <c:f>'Analysis for Charts'!$A$165</c:f>
              <c:strCache>
                <c:ptCount val="1"/>
                <c:pt idx="0">
                  <c:v>Service Provider</c:v>
                </c:pt>
              </c:strCache>
            </c:strRef>
          </c:tx>
          <c:spPr>
            <a:solidFill>
              <a:srgbClr val="FCE5CD"/>
            </a:solidFill>
            <a:ln cmpd="sng">
              <a:noFill/>
            </a:ln>
          </c:spPr>
          <c:invertIfNegative val="1"/>
          <c:dLbls>
            <c:spPr>
              <a:noFill/>
              <a:ln>
                <a:noFill/>
              </a:ln>
              <a:effectLst/>
            </c:spPr>
            <c:txPr>
              <a:bodyPr/>
              <a:lstStyle/>
              <a:p>
                <a:pPr lvl="0">
                  <a:defRPr>
                    <a:solidFill>
                      <a:srgbClr val="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Charts'!$B$162:$E$162</c:f>
              <c:strCache>
                <c:ptCount val="4"/>
                <c:pt idx="0">
                  <c:v>Minimum scale of transactions</c:v>
                </c:pt>
                <c:pt idx="1">
                  <c:v>Sectors of interest</c:v>
                </c:pt>
                <c:pt idx="2">
                  <c:v>Relevant structures</c:v>
                </c:pt>
                <c:pt idx="3">
                  <c:v># of investable transactions</c:v>
                </c:pt>
              </c:strCache>
            </c:strRef>
          </c:cat>
          <c:val>
            <c:numRef>
              <c:f>'Analysis for Charts'!$B$165:$E$165</c:f>
              <c:numCache>
                <c:formatCode>#,##0.0</c:formatCode>
                <c:ptCount val="4"/>
                <c:pt idx="0">
                  <c:v>3.571428571428571</c:v>
                </c:pt>
                <c:pt idx="1">
                  <c:v>3.42857142857143</c:v>
                </c:pt>
                <c:pt idx="2" formatCode="0.0">
                  <c:v>3.714285714285714</c:v>
                </c:pt>
                <c:pt idx="3">
                  <c:v>3.571428571428571</c:v>
                </c:pt>
              </c:numCache>
            </c:numRef>
          </c:val>
          <c:extLst xmlns:c16r2="http://schemas.microsoft.com/office/drawing/2015/06/chart">
            <c:ext xmlns:c16="http://schemas.microsoft.com/office/drawing/2014/chart" uri="{C3380CC4-5D6E-409C-BE32-E72D297353CC}">
              <c16:uniqueId val="{00000002-5C2C-6949-8770-4D7B6B5C3FCE}"/>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dLbls>
          <c:showLegendKey val="0"/>
          <c:showVal val="0"/>
          <c:showCatName val="0"/>
          <c:showSerName val="0"/>
          <c:showPercent val="0"/>
          <c:showBubbleSize val="0"/>
        </c:dLbls>
        <c:gapWidth val="150"/>
        <c:axId val="-2087707032"/>
        <c:axId val="-2107786312"/>
      </c:barChart>
      <c:catAx>
        <c:axId val="-2087707032"/>
        <c:scaling>
          <c:orientation val="minMax"/>
        </c:scaling>
        <c:delete val="0"/>
        <c:axPos val="b"/>
        <c:title>
          <c:tx>
            <c:rich>
              <a:bodyPr/>
              <a:lstStyle/>
              <a:p>
                <a:pPr lvl="0">
                  <a:defRPr b="0">
                    <a:solidFill>
                      <a:srgbClr val="000000"/>
                    </a:solidFill>
                    <a:latin typeface="Georgia"/>
                  </a:defRPr>
                </a:pPr>
                <a:endParaRPr lang="en-US" dirty="0"/>
              </a:p>
            </c:rich>
          </c:tx>
          <c:layout/>
          <c:overlay val="0"/>
        </c:title>
        <c:numFmt formatCode="General" sourceLinked="1"/>
        <c:majorTickMark val="none"/>
        <c:minorTickMark val="none"/>
        <c:tickLblPos val="nextTo"/>
        <c:spPr>
          <a:ln>
            <a:solidFill/>
          </a:ln>
        </c:spPr>
        <c:txPr>
          <a:bodyPr/>
          <a:lstStyle/>
          <a:p>
            <a:pPr lvl="0">
              <a:defRPr sz="1300" b="0">
                <a:solidFill>
                  <a:srgbClr val="000000"/>
                </a:solidFill>
                <a:latin typeface="Book Antiqua" panose="02040602050305030304" pitchFamily="18" charset="0"/>
              </a:defRPr>
            </a:pPr>
            <a:endParaRPr lang="en-US"/>
          </a:p>
        </c:txPr>
        <c:crossAx val="-2107786312"/>
        <c:crosses val="autoZero"/>
        <c:auto val="1"/>
        <c:lblAlgn val="ctr"/>
        <c:lblOffset val="100"/>
        <c:noMultiLvlLbl val="1"/>
      </c:catAx>
      <c:valAx>
        <c:axId val="-2107786312"/>
        <c:scaling>
          <c:orientation val="minMax"/>
          <c:max val="5.0"/>
        </c:scaling>
        <c:delete val="1"/>
        <c:axPos val="l"/>
        <c:minorGridlines>
          <c:spPr>
            <a:ln>
              <a:solidFill>
                <a:srgbClr val="CCCCCC">
                  <a:alpha val="0"/>
                </a:srgbClr>
              </a:solidFill>
            </a:ln>
          </c:spPr>
        </c:minorGridlines>
        <c:numFmt formatCode="#,##0.0" sourceLinked="1"/>
        <c:majorTickMark val="none"/>
        <c:minorTickMark val="none"/>
        <c:tickLblPos val="nextTo"/>
        <c:crossAx val="-2087707032"/>
        <c:crosses val="autoZero"/>
        <c:crossBetween val="between"/>
      </c:valAx>
    </c:plotArea>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600" b="0">
                <a:solidFill>
                  <a:srgbClr val="757575"/>
                </a:solidFill>
                <a:latin typeface="Book Antiqua" panose="02040602050305030304" pitchFamily="18" charset="0"/>
              </a:defRPr>
            </a:pPr>
            <a:r>
              <a:rPr lang="en-US" sz="1600" b="0" dirty="0">
                <a:solidFill>
                  <a:srgbClr val="757575"/>
                </a:solidFill>
                <a:latin typeface="Book Antiqua" panose="02040602050305030304" pitchFamily="18" charset="0"/>
              </a:rPr>
              <a:t>Challenges: Knowledge and Track Record</a:t>
            </a:r>
          </a:p>
        </c:rich>
      </c:tx>
      <c:layout/>
      <c:overlay val="0"/>
    </c:title>
    <c:autoTitleDeleted val="0"/>
    <c:plotArea>
      <c:layout>
        <c:manualLayout>
          <c:layoutTarget val="inner"/>
          <c:xMode val="edge"/>
          <c:yMode val="edge"/>
          <c:x val="0.0610427889385944"/>
          <c:y val="0.195919359624489"/>
          <c:w val="0.869251170647694"/>
          <c:h val="0.551349956758049"/>
        </c:manualLayout>
      </c:layout>
      <c:barChart>
        <c:barDir val="col"/>
        <c:grouping val="clustered"/>
        <c:varyColors val="1"/>
        <c:ser>
          <c:idx val="0"/>
          <c:order val="0"/>
          <c:tx>
            <c:strRef>
              <c:f>'Analysis for Charts'!$A$154</c:f>
              <c:strCache>
                <c:ptCount val="1"/>
                <c:pt idx="0">
                  <c:v>Commercial</c:v>
                </c:pt>
              </c:strCache>
            </c:strRef>
          </c:tx>
          <c:spPr>
            <a:solidFill>
              <a:srgbClr val="FF9900"/>
            </a:solidFill>
            <a:ln cmpd="sng">
              <a:noFill/>
            </a:ln>
          </c:spPr>
          <c:invertIfNegative val="1"/>
          <c:dLbls>
            <c:spPr>
              <a:noFill/>
              <a:ln>
                <a:noFill/>
              </a:ln>
              <a:effectLst/>
            </c:spPr>
            <c:txPr>
              <a:bodyPr/>
              <a:lstStyle/>
              <a:p>
                <a:pPr lvl="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Charts'!$B$153:$D$153</c:f>
              <c:strCache>
                <c:ptCount val="3"/>
                <c:pt idx="0">
                  <c:v>Lack of knowledge and experience among the market participants</c:v>
                </c:pt>
                <c:pt idx="1">
                  <c:v>Lack of track record of additional impact</c:v>
                </c:pt>
                <c:pt idx="2">
                  <c:v>Lack of track record of financial returns</c:v>
                </c:pt>
              </c:strCache>
            </c:strRef>
          </c:cat>
          <c:val>
            <c:numRef>
              <c:f>'Analysis for Charts'!$B$154:$D$154</c:f>
              <c:numCache>
                <c:formatCode>#,##0.0</c:formatCode>
                <c:ptCount val="3"/>
                <c:pt idx="0">
                  <c:v>3.571428571428571</c:v>
                </c:pt>
                <c:pt idx="1">
                  <c:v>3.642857142857143</c:v>
                </c:pt>
                <c:pt idx="2" formatCode="0.0">
                  <c:v>3.714285714285714</c:v>
                </c:pt>
              </c:numCache>
            </c:numRef>
          </c:val>
          <c:extLst xmlns:c16r2="http://schemas.microsoft.com/office/drawing/2015/06/chart">
            <c:ext xmlns:c16="http://schemas.microsoft.com/office/drawing/2014/chart" uri="{C3380CC4-5D6E-409C-BE32-E72D297353CC}">
              <c16:uniqueId val="{00000000-1A92-BA4F-BAAF-65E091E8E7EB}"/>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1"/>
          <c:order val="1"/>
          <c:tx>
            <c:strRef>
              <c:f>'Analysis for Charts'!$A$155</c:f>
              <c:strCache>
                <c:ptCount val="1"/>
                <c:pt idx="0">
                  <c:v>Concessional</c:v>
                </c:pt>
              </c:strCache>
            </c:strRef>
          </c:tx>
          <c:spPr>
            <a:solidFill>
              <a:srgbClr val="FF6D01"/>
            </a:solidFill>
            <a:ln cmpd="sng">
              <a:noFill/>
            </a:ln>
          </c:spPr>
          <c:invertIfNegative val="1"/>
          <c:dLbls>
            <c:spPr>
              <a:noFill/>
              <a:ln>
                <a:noFill/>
              </a:ln>
              <a:effectLst/>
            </c:spPr>
            <c:txPr>
              <a:bodyPr/>
              <a:lstStyle/>
              <a:p>
                <a:pPr lvl="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Charts'!$B$153:$D$153</c:f>
              <c:strCache>
                <c:ptCount val="3"/>
                <c:pt idx="0">
                  <c:v>Lack of knowledge and experience among the market participants</c:v>
                </c:pt>
                <c:pt idx="1">
                  <c:v>Lack of track record of additional impact</c:v>
                </c:pt>
                <c:pt idx="2">
                  <c:v>Lack of track record of financial returns</c:v>
                </c:pt>
              </c:strCache>
            </c:strRef>
          </c:cat>
          <c:val>
            <c:numRef>
              <c:f>'Analysis for Charts'!$B$155:$D$155</c:f>
              <c:numCache>
                <c:formatCode>#,##0.0</c:formatCode>
                <c:ptCount val="3"/>
                <c:pt idx="0">
                  <c:v>3.5</c:v>
                </c:pt>
                <c:pt idx="1">
                  <c:v>4.0</c:v>
                </c:pt>
                <c:pt idx="2" formatCode="0.0">
                  <c:v>3.5</c:v>
                </c:pt>
              </c:numCache>
            </c:numRef>
          </c:val>
          <c:extLst xmlns:c16r2="http://schemas.microsoft.com/office/drawing/2015/06/chart">
            <c:ext xmlns:c16="http://schemas.microsoft.com/office/drawing/2014/chart" uri="{C3380CC4-5D6E-409C-BE32-E72D297353CC}">
              <c16:uniqueId val="{00000001-1A92-BA4F-BAAF-65E091E8E7EB}"/>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2"/>
          <c:order val="2"/>
          <c:tx>
            <c:strRef>
              <c:f>'Analysis for Charts'!$A$156</c:f>
              <c:strCache>
                <c:ptCount val="1"/>
                <c:pt idx="0">
                  <c:v>Service Provider</c:v>
                </c:pt>
              </c:strCache>
            </c:strRef>
          </c:tx>
          <c:spPr>
            <a:solidFill>
              <a:srgbClr val="FCE5CD"/>
            </a:solidFill>
            <a:ln cmpd="sng">
              <a:noFill/>
            </a:ln>
          </c:spPr>
          <c:invertIfNegative val="1"/>
          <c:dLbls>
            <c:spPr>
              <a:noFill/>
              <a:ln>
                <a:noFill/>
              </a:ln>
              <a:effectLst/>
            </c:spPr>
            <c:txPr>
              <a:bodyPr/>
              <a:lstStyle/>
              <a:p>
                <a:pPr lvl="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Charts'!$B$153:$D$153</c:f>
              <c:strCache>
                <c:ptCount val="3"/>
                <c:pt idx="0">
                  <c:v>Lack of knowledge and experience among the market participants</c:v>
                </c:pt>
                <c:pt idx="1">
                  <c:v>Lack of track record of additional impact</c:v>
                </c:pt>
                <c:pt idx="2">
                  <c:v>Lack of track record of financial returns</c:v>
                </c:pt>
              </c:strCache>
            </c:strRef>
          </c:cat>
          <c:val>
            <c:numRef>
              <c:f>'Analysis for Charts'!$B$156:$D$156</c:f>
              <c:numCache>
                <c:formatCode>#,##0.0</c:formatCode>
                <c:ptCount val="3"/>
                <c:pt idx="0">
                  <c:v>4.142857142857141</c:v>
                </c:pt>
                <c:pt idx="1">
                  <c:v>3.714285714285714</c:v>
                </c:pt>
                <c:pt idx="2" formatCode="0.0">
                  <c:v>3.571428571428571</c:v>
                </c:pt>
              </c:numCache>
            </c:numRef>
          </c:val>
          <c:extLst xmlns:c16r2="http://schemas.microsoft.com/office/drawing/2015/06/chart">
            <c:ext xmlns:c16="http://schemas.microsoft.com/office/drawing/2014/chart" uri="{C3380CC4-5D6E-409C-BE32-E72D297353CC}">
              <c16:uniqueId val="{00000002-1A92-BA4F-BAAF-65E091E8E7EB}"/>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dLbls>
          <c:showLegendKey val="0"/>
          <c:showVal val="0"/>
          <c:showCatName val="0"/>
          <c:showSerName val="0"/>
          <c:showPercent val="0"/>
          <c:showBubbleSize val="0"/>
        </c:dLbls>
        <c:gapWidth val="150"/>
        <c:axId val="-2107793160"/>
        <c:axId val="-2108003800"/>
      </c:barChart>
      <c:catAx>
        <c:axId val="-2107793160"/>
        <c:scaling>
          <c:orientation val="minMax"/>
        </c:scaling>
        <c:delete val="0"/>
        <c:axPos val="b"/>
        <c:title>
          <c:tx>
            <c:rich>
              <a:bodyPr/>
              <a:lstStyle/>
              <a:p>
                <a:pPr lvl="0">
                  <a:defRPr b="0">
                    <a:solidFill>
                      <a:srgbClr val="000000"/>
                    </a:solidFill>
                    <a:latin typeface="Georgia"/>
                  </a:defRPr>
                </a:pPr>
                <a:endParaRPr lang="en-US" dirty="0"/>
              </a:p>
            </c:rich>
          </c:tx>
          <c:layout/>
          <c:overlay val="0"/>
        </c:title>
        <c:numFmt formatCode="General" sourceLinked="1"/>
        <c:majorTickMark val="none"/>
        <c:minorTickMark val="none"/>
        <c:tickLblPos val="nextTo"/>
        <c:spPr>
          <a:ln>
            <a:solidFill/>
          </a:ln>
        </c:spPr>
        <c:txPr>
          <a:bodyPr/>
          <a:lstStyle/>
          <a:p>
            <a:pPr lvl="0">
              <a:defRPr b="0">
                <a:solidFill>
                  <a:srgbClr val="000000"/>
                </a:solidFill>
                <a:latin typeface="Georgia"/>
              </a:defRPr>
            </a:pPr>
            <a:endParaRPr lang="en-US"/>
          </a:p>
        </c:txPr>
        <c:crossAx val="-2108003800"/>
        <c:crosses val="autoZero"/>
        <c:auto val="1"/>
        <c:lblAlgn val="ctr"/>
        <c:lblOffset val="100"/>
        <c:noMultiLvlLbl val="1"/>
      </c:catAx>
      <c:valAx>
        <c:axId val="-2108003800"/>
        <c:scaling>
          <c:orientation val="minMax"/>
        </c:scaling>
        <c:delete val="1"/>
        <c:axPos val="l"/>
        <c:minorGridlines>
          <c:spPr>
            <a:ln>
              <a:solidFill>
                <a:srgbClr val="CCCCCC">
                  <a:alpha val="0"/>
                </a:srgbClr>
              </a:solidFill>
            </a:ln>
          </c:spPr>
        </c:minorGridlines>
        <c:title>
          <c:tx>
            <c:rich>
              <a:bodyPr/>
              <a:lstStyle/>
              <a:p>
                <a:pPr lvl="0">
                  <a:defRPr b="0">
                    <a:solidFill>
                      <a:srgbClr val="000000"/>
                    </a:solidFill>
                    <a:latin typeface="Georgia"/>
                  </a:defRPr>
                </a:pPr>
                <a:r>
                  <a:rPr lang="en-US" b="0" dirty="0">
                    <a:solidFill>
                      <a:srgbClr val="000000"/>
                    </a:solidFill>
                    <a:latin typeface="Georgia"/>
                  </a:rPr>
                  <a:t>Weighted Average</a:t>
                </a:r>
              </a:p>
            </c:rich>
          </c:tx>
          <c:layout/>
          <c:overlay val="0"/>
        </c:title>
        <c:numFmt formatCode="#,##0.0" sourceLinked="1"/>
        <c:majorTickMark val="none"/>
        <c:minorTickMark val="none"/>
        <c:tickLblPos val="nextTo"/>
        <c:crossAx val="-2107793160"/>
        <c:crosses val="autoZero"/>
        <c:crossBetween val="between"/>
      </c:valAx>
    </c:plotArea>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600" b="0">
                <a:solidFill>
                  <a:srgbClr val="757575"/>
                </a:solidFill>
                <a:latin typeface="Book Antiqua" panose="02040602050305030304" pitchFamily="18" charset="0"/>
              </a:defRPr>
            </a:pPr>
            <a:r>
              <a:rPr lang="en-US" sz="1600" b="0" dirty="0">
                <a:solidFill>
                  <a:srgbClr val="757575"/>
                </a:solidFill>
                <a:latin typeface="Book Antiqua" panose="02040602050305030304" pitchFamily="18" charset="0"/>
              </a:rPr>
              <a:t>Challenges: Appetite and Capacity</a:t>
            </a:r>
          </a:p>
        </c:rich>
      </c:tx>
      <c:layout/>
      <c:overlay val="0"/>
    </c:title>
    <c:autoTitleDeleted val="0"/>
    <c:plotArea>
      <c:layout>
        <c:manualLayout>
          <c:layoutTarget val="inner"/>
          <c:xMode val="edge"/>
          <c:yMode val="edge"/>
          <c:x val="0.0471867249170351"/>
          <c:y val="0.190191582506502"/>
          <c:w val="0.783879783382236"/>
          <c:h val="0.400281564474059"/>
        </c:manualLayout>
      </c:layout>
      <c:barChart>
        <c:barDir val="col"/>
        <c:grouping val="clustered"/>
        <c:varyColors val="1"/>
        <c:ser>
          <c:idx val="0"/>
          <c:order val="0"/>
          <c:tx>
            <c:strRef>
              <c:f>'Analysis for Charts'!$A$146</c:f>
              <c:strCache>
                <c:ptCount val="1"/>
                <c:pt idx="0">
                  <c:v>Commercial</c:v>
                </c:pt>
              </c:strCache>
            </c:strRef>
          </c:tx>
          <c:spPr>
            <a:solidFill>
              <a:srgbClr val="FF9900"/>
            </a:solidFill>
            <a:ln cmpd="sng">
              <a:noFill/>
            </a:ln>
          </c:spPr>
          <c:invertIfNegative val="1"/>
          <c:dLbls>
            <c:spPr>
              <a:noFill/>
              <a:ln>
                <a:noFill/>
              </a:ln>
              <a:effectLst/>
            </c:spPr>
            <c:txPr>
              <a:bodyPr/>
              <a:lstStyle/>
              <a:p>
                <a:pPr lvl="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Charts'!$B$145:$F$145</c:f>
              <c:strCache>
                <c:ptCount val="5"/>
                <c:pt idx="0">
                  <c:v>Lack of investors willing to participate in blended finance</c:v>
                </c:pt>
                <c:pt idx="1">
                  <c:v>Inadequate appreciation at decision making level for impact</c:v>
                </c:pt>
                <c:pt idx="2">
                  <c:v>Lack of clear and robust regulatory/legal environment</c:v>
                </c:pt>
                <c:pt idx="3">
                  <c:v>Cost and time for structuring</c:v>
                </c:pt>
                <c:pt idx="4">
                  <c:v>Lack of intermediaries to help structure and manage BF</c:v>
                </c:pt>
              </c:strCache>
            </c:strRef>
          </c:cat>
          <c:val>
            <c:numRef>
              <c:f>'Analysis for Charts'!$B$146:$F$146</c:f>
              <c:numCache>
                <c:formatCode>#,##0.0</c:formatCode>
                <c:ptCount val="5"/>
                <c:pt idx="0">
                  <c:v>3.642857142857143</c:v>
                </c:pt>
                <c:pt idx="1">
                  <c:v>3.42857142857143</c:v>
                </c:pt>
                <c:pt idx="2" formatCode="0.0">
                  <c:v>3.857142857142857</c:v>
                </c:pt>
                <c:pt idx="3">
                  <c:v>4.071428571428571</c:v>
                </c:pt>
                <c:pt idx="4">
                  <c:v>3.214285714285714</c:v>
                </c:pt>
              </c:numCache>
            </c:numRef>
          </c:val>
          <c:extLst xmlns:c16r2="http://schemas.microsoft.com/office/drawing/2015/06/chart">
            <c:ext xmlns:c16="http://schemas.microsoft.com/office/drawing/2014/chart" uri="{C3380CC4-5D6E-409C-BE32-E72D297353CC}">
              <c16:uniqueId val="{00000000-047E-E34B-893F-5886791C2BCE}"/>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1"/>
          <c:order val="1"/>
          <c:tx>
            <c:strRef>
              <c:f>'Analysis for Charts'!$A$147</c:f>
              <c:strCache>
                <c:ptCount val="1"/>
                <c:pt idx="0">
                  <c:v>Concessional</c:v>
                </c:pt>
              </c:strCache>
            </c:strRef>
          </c:tx>
          <c:spPr>
            <a:solidFill>
              <a:srgbClr val="FF6D01"/>
            </a:solidFill>
            <a:ln cmpd="sng">
              <a:noFill/>
            </a:ln>
          </c:spPr>
          <c:invertIfNegative val="1"/>
          <c:dPt>
            <c:idx val="0"/>
            <c:invertIfNegative val="1"/>
            <c:bubble3D val="0"/>
            <c:extLst xmlns:c16r2="http://schemas.microsoft.com/office/drawing/2015/06/chart">
              <c:ext xmlns:c16="http://schemas.microsoft.com/office/drawing/2014/chart" uri="{C3380CC4-5D6E-409C-BE32-E72D297353CC}">
                <c16:uniqueId val="{00000001-047E-E34B-893F-5886791C2BCE}"/>
              </c:ext>
            </c:extLst>
          </c:dPt>
          <c:dLbls>
            <c:spPr>
              <a:noFill/>
              <a:ln>
                <a:noFill/>
              </a:ln>
              <a:effectLst/>
            </c:spPr>
            <c:txPr>
              <a:bodyPr/>
              <a:lstStyle/>
              <a:p>
                <a:pPr lvl="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Charts'!$B$145:$F$145</c:f>
              <c:strCache>
                <c:ptCount val="5"/>
                <c:pt idx="0">
                  <c:v>Lack of investors willing to participate in blended finance</c:v>
                </c:pt>
                <c:pt idx="1">
                  <c:v>Inadequate appreciation at decision making level for impact</c:v>
                </c:pt>
                <c:pt idx="2">
                  <c:v>Lack of clear and robust regulatory/legal environment</c:v>
                </c:pt>
                <c:pt idx="3">
                  <c:v>Cost and time for structuring</c:v>
                </c:pt>
                <c:pt idx="4">
                  <c:v>Lack of intermediaries to help structure and manage BF</c:v>
                </c:pt>
              </c:strCache>
            </c:strRef>
          </c:cat>
          <c:val>
            <c:numRef>
              <c:f>'Analysis for Charts'!$B$147:$F$147</c:f>
              <c:numCache>
                <c:formatCode>#,##0.0</c:formatCode>
                <c:ptCount val="5"/>
                <c:pt idx="0">
                  <c:v>3.9</c:v>
                </c:pt>
                <c:pt idx="1">
                  <c:v>3.4</c:v>
                </c:pt>
                <c:pt idx="2" formatCode="0.0">
                  <c:v>4.4</c:v>
                </c:pt>
                <c:pt idx="3">
                  <c:v>4.6</c:v>
                </c:pt>
                <c:pt idx="4">
                  <c:v>2.9</c:v>
                </c:pt>
              </c:numCache>
            </c:numRef>
          </c:val>
          <c:extLst xmlns:c16r2="http://schemas.microsoft.com/office/drawing/2015/06/chart">
            <c:ext xmlns:c16="http://schemas.microsoft.com/office/drawing/2014/chart" uri="{C3380CC4-5D6E-409C-BE32-E72D297353CC}">
              <c16:uniqueId val="{00000002-047E-E34B-893F-5886791C2BCE}"/>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2"/>
          <c:order val="2"/>
          <c:tx>
            <c:strRef>
              <c:f>'Analysis for Charts'!$A$148</c:f>
              <c:strCache>
                <c:ptCount val="1"/>
                <c:pt idx="0">
                  <c:v>Service Provider</c:v>
                </c:pt>
              </c:strCache>
            </c:strRef>
          </c:tx>
          <c:spPr>
            <a:solidFill>
              <a:srgbClr val="FCE5CD"/>
            </a:solidFill>
            <a:ln cmpd="sng">
              <a:noFill/>
            </a:ln>
          </c:spPr>
          <c:invertIfNegative val="1"/>
          <c:dPt>
            <c:idx val="0"/>
            <c:invertIfNegative val="1"/>
            <c:bubble3D val="0"/>
            <c:extLst xmlns:c16r2="http://schemas.microsoft.com/office/drawing/2015/06/chart">
              <c:ext xmlns:c16="http://schemas.microsoft.com/office/drawing/2014/chart" uri="{C3380CC4-5D6E-409C-BE32-E72D297353CC}">
                <c16:uniqueId val="{00000003-047E-E34B-893F-5886791C2BCE}"/>
              </c:ext>
            </c:extLst>
          </c:dPt>
          <c:dLbls>
            <c:spPr>
              <a:noFill/>
              <a:ln>
                <a:noFill/>
              </a:ln>
              <a:effectLst/>
            </c:spPr>
            <c:txPr>
              <a:bodyPr/>
              <a:lstStyle/>
              <a:p>
                <a:pPr lvl="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'Analysis for Charts'!$B$145:$F$145</c:f>
              <c:strCache>
                <c:ptCount val="5"/>
                <c:pt idx="0">
                  <c:v>Lack of investors willing to participate in blended finance</c:v>
                </c:pt>
                <c:pt idx="1">
                  <c:v>Inadequate appreciation at decision making level for impact</c:v>
                </c:pt>
                <c:pt idx="2">
                  <c:v>Lack of clear and robust regulatory/legal environment</c:v>
                </c:pt>
                <c:pt idx="3">
                  <c:v>Cost and time for structuring</c:v>
                </c:pt>
                <c:pt idx="4">
                  <c:v>Lack of intermediaries to help structure and manage BF</c:v>
                </c:pt>
              </c:strCache>
            </c:strRef>
          </c:cat>
          <c:val>
            <c:numRef>
              <c:f>'Analysis for Charts'!$B$148:$F$148</c:f>
              <c:numCache>
                <c:formatCode>#,##0.0</c:formatCode>
                <c:ptCount val="5"/>
                <c:pt idx="0">
                  <c:v>3.571428571428571</c:v>
                </c:pt>
                <c:pt idx="1">
                  <c:v>3.571428571428571</c:v>
                </c:pt>
                <c:pt idx="2" formatCode="0.0">
                  <c:v>4.142857142857141</c:v>
                </c:pt>
                <c:pt idx="3">
                  <c:v>3.714285714285714</c:v>
                </c:pt>
                <c:pt idx="4">
                  <c:v>3.0</c:v>
                </c:pt>
              </c:numCache>
            </c:numRef>
          </c:val>
          <c:extLst xmlns:c16r2="http://schemas.microsoft.com/office/drawing/2015/06/chart">
            <c:ext xmlns:c16="http://schemas.microsoft.com/office/drawing/2014/chart" uri="{C3380CC4-5D6E-409C-BE32-E72D297353CC}">
              <c16:uniqueId val="{00000004-047E-E34B-893F-5886791C2BCE}"/>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dLbls>
          <c:showLegendKey val="0"/>
          <c:showVal val="0"/>
          <c:showCatName val="0"/>
          <c:showSerName val="0"/>
          <c:showPercent val="0"/>
          <c:showBubbleSize val="0"/>
        </c:dLbls>
        <c:gapWidth val="150"/>
        <c:axId val="-2108673864"/>
        <c:axId val="-2108153176"/>
      </c:barChart>
      <c:catAx>
        <c:axId val="-2108673864"/>
        <c:scaling>
          <c:orientation val="minMax"/>
        </c:scaling>
        <c:delete val="0"/>
        <c:axPos val="b"/>
        <c:title>
          <c:tx>
            <c:rich>
              <a:bodyPr/>
              <a:lstStyle/>
              <a:p>
                <a:pPr lvl="0">
                  <a:defRPr b="0">
                    <a:solidFill>
                      <a:srgbClr val="000000"/>
                    </a:solidFill>
                    <a:latin typeface="Georgia"/>
                  </a:defRPr>
                </a:pPr>
                <a:endParaRPr lang="en-US" dirty="0"/>
              </a:p>
            </c:rich>
          </c:tx>
          <c:layout/>
          <c:overlay val="0"/>
        </c:title>
        <c:numFmt formatCode="General" sourceLinked="1"/>
        <c:majorTickMark val="none"/>
        <c:minorTickMark val="none"/>
        <c:tickLblPos val="nextTo"/>
        <c:spPr>
          <a:ln>
            <a:solidFill/>
          </a:ln>
        </c:spPr>
        <c:txPr>
          <a:bodyPr/>
          <a:lstStyle/>
          <a:p>
            <a:pPr lvl="0">
              <a:defRPr sz="1200" b="0">
                <a:solidFill>
                  <a:srgbClr val="000000"/>
                </a:solidFill>
                <a:latin typeface="Book Antiqua" panose="02040602050305030304" pitchFamily="18" charset="0"/>
              </a:defRPr>
            </a:pPr>
            <a:endParaRPr lang="en-US"/>
          </a:p>
        </c:txPr>
        <c:crossAx val="-2108153176"/>
        <c:crosses val="autoZero"/>
        <c:auto val="1"/>
        <c:lblAlgn val="ctr"/>
        <c:lblOffset val="100"/>
        <c:noMultiLvlLbl val="1"/>
      </c:catAx>
      <c:valAx>
        <c:axId val="-2108153176"/>
        <c:scaling>
          <c:orientation val="minMax"/>
        </c:scaling>
        <c:delete val="1"/>
        <c:axPos val="l"/>
        <c:minorGridlines>
          <c:spPr>
            <a:ln>
              <a:solidFill>
                <a:srgbClr val="CCCCCC">
                  <a:alpha val="0"/>
                </a:srgbClr>
              </a:solidFill>
            </a:ln>
          </c:spPr>
        </c:minorGridlines>
        <c:title>
          <c:tx>
            <c:rich>
              <a:bodyPr/>
              <a:lstStyle/>
              <a:p>
                <a:pPr lvl="0">
                  <a:defRPr b="0">
                    <a:solidFill>
                      <a:srgbClr val="000000"/>
                    </a:solidFill>
                    <a:latin typeface="Georgia"/>
                  </a:defRPr>
                </a:pPr>
                <a:r>
                  <a:rPr lang="en-US" b="0" dirty="0">
                    <a:solidFill>
                      <a:srgbClr val="000000"/>
                    </a:solidFill>
                    <a:latin typeface="Georgia"/>
                  </a:rPr>
                  <a:t>Weighted Average</a:t>
                </a:r>
              </a:p>
            </c:rich>
          </c:tx>
          <c:layout/>
          <c:overlay val="0"/>
        </c:title>
        <c:numFmt formatCode="#,##0.0" sourceLinked="1"/>
        <c:majorTickMark val="none"/>
        <c:minorTickMark val="none"/>
        <c:tickLblPos val="nextTo"/>
        <c:crossAx val="-2108673864"/>
        <c:crosses val="autoZero"/>
        <c:crossBetween val="between"/>
      </c:valAx>
    </c:plotArea>
    <c:legend>
      <c:legendPos val="r"/>
      <c:layout>
        <c:manualLayout>
          <c:xMode val="edge"/>
          <c:yMode val="edge"/>
          <c:x val="0.828364288858797"/>
          <c:y val="0.295352648226664"/>
          <c:w val="0.167101468811867"/>
          <c:h val="0.380603140256323"/>
        </c:manualLayout>
      </c:layout>
      <c:overlay val="0"/>
      <c:txPr>
        <a:bodyPr/>
        <a:lstStyle/>
        <a:p>
          <a:pPr lvl="0">
            <a:defRPr sz="1300" b="0">
              <a:solidFill>
                <a:srgbClr val="1A1A1A"/>
              </a:solidFill>
              <a:latin typeface="Book Antiqua" panose="02040602050305030304" pitchFamily="18" charset="0"/>
            </a:defRPr>
          </a:pPr>
          <a:endParaRPr lang="en-US"/>
        </a:p>
      </c:txPr>
    </c:legend>
    <c:plotVisOnly val="1"/>
    <c:dispBlanksAs val="zero"/>
    <c:showDLblsOverMax val="1"/>
  </c:chart>
  <c:externalData r:id="rId1">
    <c:autoUpdate val="0"/>
  </c:externalData>
</c:chartSpace>
</file>

<file path=ppt/comments/modernComment_123_E433006A.xml><?xml version="1.0" encoding="utf-8"?>
<p188:cmLst xmlns:a="http://schemas.openxmlformats.org/drawingml/2006/main" xmlns:r="http://schemas.openxmlformats.org/officeDocument/2006/relationships" xmlns:p188="http://schemas.microsoft.com/office/powerpoint/2018/8/main">
  <p188:cm id="{87DF7B0D-31DD-49FE-9270-FFD978F4C1CA}" authorId="{64AE4EC4-24F2-14D4-F539-5C46DA59225C}" status="resolved" created="2023-09-19T00:04:45.556" complete="100000">
    <pc:sldMkLst xmlns:pc="http://schemas.microsoft.com/office/powerpoint/2013/main/command">
      <pc:docMk/>
      <pc:sldMk cId="3828547690" sldId="291"/>
    </pc:sldMkLst>
    <p188:txBody>
      <a:bodyPr/>
      <a:lstStyle/>
      <a:p>
        <a:r>
          <a:rPr lang="en-US"/>
          <a:t>See response to Aparna's suggestion</a:t>
        </a:r>
      </a:p>
    </p188:txBody>
  </p188:cm>
</p188:cmLst>
</file>

<file path=ppt/comments/modernComment_12F_FE793D2C.xml><?xml version="1.0" encoding="utf-8"?>
<p188:cmLst xmlns:a="http://schemas.openxmlformats.org/drawingml/2006/main" xmlns:r="http://schemas.openxmlformats.org/officeDocument/2006/relationships" xmlns:p188="http://schemas.microsoft.com/office/powerpoint/2018/8/main">
  <p188:cm id="{9EC7DFC1-A30C-49E2-A55A-54D21F2133D6}" authorId="{64AE4EC4-24F2-14D4-F539-5C46DA59225C}" status="resolved" created="2023-09-18T23:59:14.437" complete="100000">
    <pc:sldMkLst xmlns:pc="http://schemas.microsoft.com/office/powerpoint/2013/main/command">
      <pc:docMk/>
      <pc:sldMk cId="4269358380" sldId="303"/>
    </pc:sldMkLst>
    <p188:txBody>
      <a:bodyPr/>
      <a:lstStyle/>
      <a:p>
        <a:r>
          <a:rPr lang="en-US"/>
          <a:t>Formatting</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3AAA309-B01F-CA4B-B9E9-A26F740B9264}" type="datetimeFigureOut">
              <a:rPr lang="en-US" smtClean="0"/>
              <a:t>19/09/23</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A92E362F-BF69-BA4D-8692-B531AB04531A}" type="slidenum">
              <a:rPr lang="en-US" smtClean="0"/>
              <a:t>‹#›</a:t>
            </a:fld>
            <a:endParaRPr lang="en-US" dirty="0"/>
          </a:p>
        </p:txBody>
      </p:sp>
    </p:spTree>
    <p:extLst>
      <p:ext uri="{BB962C8B-B14F-4D97-AF65-F5344CB8AC3E}">
        <p14:creationId xmlns:p14="http://schemas.microsoft.com/office/powerpoint/2010/main" val="1905356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4" cy="51117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7" y="0"/>
            <a:ext cx="3076574" cy="511174"/>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768350"/>
            <a:ext cx="5543550"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9612" y="4860925"/>
            <a:ext cx="5680075" cy="460533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6574" cy="511174"/>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7" y="9721850"/>
            <a:ext cx="3076574" cy="51117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8851910"/>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777875" y="768350"/>
            <a:ext cx="5543550" cy="38385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 name="Google Shape;31;p1:notes"/>
          <p:cNvSpPr txBox="1">
            <a:spLocks noGrp="1"/>
          </p:cNvSpPr>
          <p:nvPr>
            <p:ph type="body" idx="1"/>
          </p:nvPr>
        </p:nvSpPr>
        <p:spPr>
          <a:xfrm>
            <a:off x="709612" y="4860925"/>
            <a:ext cx="5680075" cy="46053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32" name="Google Shape;32;p1:notes"/>
          <p:cNvSpPr txBox="1">
            <a:spLocks noGrp="1"/>
          </p:cNvSpPr>
          <p:nvPr>
            <p:ph type="sldNum" idx="12"/>
          </p:nvPr>
        </p:nvSpPr>
        <p:spPr>
          <a:xfrm>
            <a:off x="4021137" y="9721850"/>
            <a:ext cx="3076574" cy="51117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Blending in trending! – the market in India</a:t>
            </a:r>
            <a:r>
              <a:rPr lang="en-US" baseline="0" dirty="0"/>
              <a:t> crossed 1bn last year , </a:t>
            </a:r>
            <a:r>
              <a:rPr lang="en-US" sz="1200" b="0" i="0" u="none" strike="noStrike" cap="none" baseline="0" dirty="0">
                <a:solidFill>
                  <a:schemeClr val="dk1"/>
                </a:solidFill>
                <a:latin typeface="Arial"/>
                <a:ea typeface="Arial"/>
                <a:cs typeface="Arial"/>
                <a:sym typeface="Arial"/>
              </a:rPr>
              <a:t>Projected to reach 2.6Bn by 2027 – conservative estimates</a:t>
            </a:r>
            <a:endParaRPr lang="en-US" baseline="0" dirty="0"/>
          </a:p>
          <a:p>
            <a:pPr lvl="1">
              <a:buFont typeface="Arial"/>
              <a:buChar char="•"/>
            </a:pPr>
            <a:r>
              <a:rPr lang="en-US" baseline="0" dirty="0"/>
              <a:t>Ground up exercise – hence we believe the true size could be ~20-25% higher </a:t>
            </a:r>
            <a:endParaRPr lang="en-US" dirty="0"/>
          </a:p>
          <a:p>
            <a:pPr>
              <a:buFont typeface="Arial"/>
              <a:buChar char="•"/>
            </a:pPr>
            <a:r>
              <a:rPr lang="en-US" dirty="0"/>
              <a:t>3.4% of cumulative</a:t>
            </a:r>
            <a:r>
              <a:rPr lang="en-US" baseline="0" dirty="0"/>
              <a:t> global market / 160 Bn in the last decade – as per convergence </a:t>
            </a:r>
          </a:p>
          <a:p>
            <a:pPr>
              <a:buFont typeface="Arial"/>
              <a:buChar char="•"/>
            </a:pPr>
            <a:r>
              <a:rPr lang="en-US" baseline="0" dirty="0"/>
              <a:t>Of 5.6Bn, 80% commercial and 20% concessional </a:t>
            </a:r>
            <a:endParaRPr lang="en-US" dirty="0"/>
          </a:p>
          <a:p>
            <a:pPr>
              <a:buFont typeface="Arial"/>
              <a:buChar char="•"/>
            </a:pPr>
            <a:r>
              <a:rPr lang="en-US" dirty="0"/>
              <a:t>14 BF transactions</a:t>
            </a:r>
            <a:r>
              <a:rPr lang="en-US" baseline="0" dirty="0"/>
              <a:t> annually / Global average 55</a:t>
            </a:r>
            <a:endParaRPr lang="en-US" sz="1200" b="0" i="0" u="none" strike="noStrike" cap="none" baseline="0" dirty="0">
              <a:solidFill>
                <a:schemeClr val="dk1"/>
              </a:solidFill>
              <a:latin typeface="Arial"/>
              <a:ea typeface="Arial"/>
              <a:cs typeface="Arial"/>
              <a:sym typeface="Arial"/>
            </a:endParaRPr>
          </a:p>
          <a:p>
            <a:pPr>
              <a:buFont typeface="Arial"/>
              <a:buChar char="•"/>
            </a:pPr>
            <a:r>
              <a:rPr lang="en-US" sz="1200" b="0" i="0" u="none" strike="noStrike" cap="none" baseline="0" dirty="0">
                <a:solidFill>
                  <a:schemeClr val="dk1"/>
                </a:solidFill>
                <a:latin typeface="Arial"/>
                <a:ea typeface="Arial"/>
                <a:cs typeface="Arial"/>
                <a:sym typeface="Arial"/>
              </a:rPr>
              <a:t>BLENDED FINANCE MARKET IS AT A NASCENT STAGE, PRESENTS MODERATE-RISK, LOW-RETURNS, AND HIGH-IMPACT OPPORTUNITY</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554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200" b="0" i="0" u="none" strike="noStrike" cap="none" baseline="0" dirty="0">
                <a:solidFill>
                  <a:schemeClr val="dk1"/>
                </a:solidFill>
                <a:latin typeface="Arial"/>
                <a:ea typeface="Arial"/>
                <a:cs typeface="Arial"/>
                <a:sym typeface="Arial"/>
              </a:rPr>
              <a:t>Fairly good distribution by volume</a:t>
            </a:r>
          </a:p>
          <a:p>
            <a:pPr>
              <a:buFont typeface="Arial"/>
              <a:buChar char="•"/>
            </a:pPr>
            <a:r>
              <a:rPr lang="en-US" sz="1200" b="0" i="0" u="none" strike="noStrike" cap="none" baseline="0" dirty="0">
                <a:solidFill>
                  <a:schemeClr val="dk1"/>
                </a:solidFill>
                <a:latin typeface="Arial"/>
                <a:ea typeface="Arial"/>
                <a:cs typeface="Arial"/>
                <a:sym typeface="Arial"/>
              </a:rPr>
              <a:t>By value – similar to global trends </a:t>
            </a:r>
          </a:p>
          <a:p>
            <a:pPr>
              <a:buFont typeface="Arial"/>
              <a:buChar char="•"/>
            </a:pPr>
            <a:r>
              <a:rPr lang="en-US" sz="1200" b="0" i="0" u="none" strike="noStrike" cap="none" baseline="0" dirty="0">
                <a:solidFill>
                  <a:schemeClr val="dk1"/>
                </a:solidFill>
                <a:latin typeface="Arial"/>
                <a:ea typeface="Arial"/>
                <a:cs typeface="Arial"/>
                <a:sym typeface="Arial"/>
              </a:rPr>
              <a:t>financial services sector’s amenability to simpler credit enhancement structures like first-loss guarantee and subordinated debt. Overall, among development sectors, it is relatively the most mature, regulated, and well-funded. </a:t>
            </a:r>
          </a:p>
          <a:p>
            <a:pPr>
              <a:buFont typeface="Arial"/>
              <a:buChar char="•"/>
            </a:pPr>
            <a:r>
              <a:rPr lang="en-US" sz="1200" b="0" i="0" u="none" strike="noStrike" cap="none" baseline="0" dirty="0">
                <a:solidFill>
                  <a:schemeClr val="dk1"/>
                </a:solidFill>
                <a:latin typeface="Arial"/>
                <a:ea typeface="Arial"/>
                <a:cs typeface="Arial"/>
                <a:sym typeface="Arial"/>
              </a:rPr>
              <a:t>The energy sector has seen a global thrust, especially for renewable and clean energy projects. In India 2070 – net zero target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714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200" b="0" i="0" u="none" strike="noStrike" cap="none" baseline="0" dirty="0">
                <a:solidFill>
                  <a:schemeClr val="dk1"/>
                </a:solidFill>
                <a:latin typeface="Arial"/>
                <a:ea typeface="Arial"/>
                <a:cs typeface="Arial"/>
                <a:sym typeface="Arial"/>
              </a:rPr>
              <a:t>critical measures of success of a BF transaction is the extent of leverage</a:t>
            </a:r>
          </a:p>
          <a:p>
            <a:pPr>
              <a:buFont typeface="Arial"/>
              <a:buChar char="•"/>
            </a:pPr>
            <a:r>
              <a:rPr lang="en-US" sz="1200" b="0" i="0" u="none" strike="noStrike" cap="none" baseline="0" dirty="0">
                <a:solidFill>
                  <a:schemeClr val="dk1"/>
                </a:solidFill>
                <a:latin typeface="Arial"/>
                <a:ea typeface="Arial"/>
                <a:cs typeface="Arial"/>
                <a:sym typeface="Arial"/>
              </a:rPr>
              <a:t>As per the IFC’s calculations based on DFI self-reported data, DFI’s leverage of concessional amount for lower-middle-income countries (with income levels comparable to India) was 5.4x during 2017–2018.</a:t>
            </a:r>
          </a:p>
          <a:p>
            <a:pPr>
              <a:buFont typeface="Arial"/>
              <a:buChar char="•"/>
            </a:pPr>
            <a:r>
              <a:rPr lang="en-US" sz="1200" b="0" i="0" u="none" strike="noStrike" cap="none" baseline="0" dirty="0">
                <a:solidFill>
                  <a:schemeClr val="dk1"/>
                </a:solidFill>
                <a:latin typeface="Arial"/>
                <a:ea typeface="Arial"/>
                <a:cs typeface="Arial"/>
                <a:sym typeface="Arial"/>
              </a:rPr>
              <a:t>Guarantees – scope for higher leverage. In practice for guarantees could be higher – this is a conservative estimate calculated assuming the entire catalytic amount is reserved for the guarantee, however in practice, it may only be a fraction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619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0:notes"/>
          <p:cNvSpPr txBox="1">
            <a:spLocks noGrp="1"/>
          </p:cNvSpPr>
          <p:nvPr>
            <p:ph type="body" idx="1"/>
          </p:nvPr>
        </p:nvSpPr>
        <p:spPr>
          <a:xfrm>
            <a:off x="709612" y="4860925"/>
            <a:ext cx="5680075" cy="46053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endParaRPr/>
          </a:p>
        </p:txBody>
      </p:sp>
      <p:sp>
        <p:nvSpPr>
          <p:cNvPr id="456" name="Google Shape;456;p20:notes"/>
          <p:cNvSpPr>
            <a:spLocks noGrp="1" noRot="1" noChangeAspect="1"/>
          </p:cNvSpPr>
          <p:nvPr>
            <p:ph type="sldImg" idx="2"/>
          </p:nvPr>
        </p:nvSpPr>
        <p:spPr>
          <a:xfrm>
            <a:off x="777875" y="768350"/>
            <a:ext cx="5543550"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21662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200" b="0" i="0" u="none" strike="noStrike" cap="none" baseline="0" dirty="0">
                <a:solidFill>
                  <a:schemeClr val="dk1"/>
                </a:solidFill>
                <a:latin typeface="Arial"/>
                <a:ea typeface="Arial"/>
                <a:cs typeface="Arial"/>
                <a:sym typeface="Arial"/>
              </a:rPr>
              <a:t>Currently, most of the risks (pipeline related, impact related, etc.) are being managed through complex low-scale structures, leading to high transaction costs.</a:t>
            </a:r>
          </a:p>
          <a:p>
            <a:pPr>
              <a:buFont typeface="Arial"/>
              <a:buChar char="•"/>
            </a:pPr>
            <a:endParaRPr lang="en-US" sz="1200" b="0" i="0" u="none" strike="noStrike" cap="none" baseline="0" dirty="0">
              <a:solidFill>
                <a:schemeClr val="dk1"/>
              </a:solidFill>
              <a:latin typeface="Arial"/>
              <a:ea typeface="Arial"/>
              <a:cs typeface="Arial"/>
              <a:sym typeface="Arial"/>
            </a:endParaRPr>
          </a:p>
          <a:p>
            <a:pPr>
              <a:buFont typeface="Arial"/>
              <a:buChar char="•"/>
            </a:pPr>
            <a:r>
              <a:rPr lang="en-US" sz="1200" b="0" i="0" u="none" strike="noStrike" cap="none" baseline="0" dirty="0">
                <a:solidFill>
                  <a:schemeClr val="dk1"/>
                </a:solidFill>
                <a:latin typeface="Arial"/>
                <a:ea typeface="Arial"/>
                <a:cs typeface="Arial"/>
                <a:sym typeface="Arial"/>
              </a:rPr>
              <a:t> However, most market participants have shared that the BF market may have reached a turning point, where standardization of instruments, structures, and impact metrics can play a major role in improving the attractiveness of this segment.</a:t>
            </a:r>
          </a:p>
          <a:p>
            <a:pPr>
              <a:buFont typeface="Arial"/>
              <a:buChar char="•"/>
            </a:pPr>
            <a:endParaRPr lang="en-US" sz="1200" b="0" i="0" u="none" strike="noStrike" cap="none" baseline="0" dirty="0">
              <a:solidFill>
                <a:schemeClr val="dk1"/>
              </a:solidFill>
              <a:latin typeface="Arial"/>
              <a:ea typeface="Arial"/>
              <a:cs typeface="Arial"/>
              <a:sym typeface="Arial"/>
            </a:endParaRPr>
          </a:p>
          <a:p>
            <a:pPr>
              <a:buFont typeface="Arial"/>
              <a:buChar char="•"/>
            </a:pPr>
            <a:r>
              <a:rPr lang="en-US" sz="1200" b="0" i="0" u="none" strike="noStrike" cap="none" baseline="0" dirty="0">
                <a:solidFill>
                  <a:schemeClr val="dk1"/>
                </a:solidFill>
                <a:latin typeface="Arial"/>
                <a:ea typeface="Arial"/>
                <a:cs typeface="Arial"/>
                <a:sym typeface="Arial"/>
              </a:rPr>
              <a:t>Key challenges</a:t>
            </a:r>
          </a:p>
          <a:p>
            <a:pPr lvl="1">
              <a:buFont typeface="Arial"/>
              <a:buChar char="•"/>
            </a:pPr>
            <a:r>
              <a:rPr lang="en-US" b="0" i="0" u="none" strike="noStrike" cap="none" baseline="0" dirty="0">
                <a:solidFill>
                  <a:schemeClr val="dk1"/>
                </a:solidFill>
                <a:latin typeface="Arial"/>
                <a:ea typeface="Arial"/>
                <a:cs typeface="Arial"/>
                <a:sym typeface="Arial"/>
              </a:rPr>
              <a:t>Lack of awareness </a:t>
            </a:r>
          </a:p>
          <a:p>
            <a:pPr lvl="1">
              <a:buFont typeface="Arial"/>
              <a:buChar char="•"/>
            </a:pPr>
            <a:r>
              <a:rPr lang="en-US" b="0" i="0" u="none" strike="noStrike" cap="none" baseline="0" dirty="0">
                <a:solidFill>
                  <a:schemeClr val="dk1"/>
                </a:solidFill>
                <a:latin typeface="Arial"/>
                <a:ea typeface="Arial"/>
                <a:cs typeface="Arial"/>
                <a:sym typeface="Arial"/>
              </a:rPr>
              <a:t>Track record of impact and financial returns </a:t>
            </a:r>
          </a:p>
          <a:p>
            <a:pPr lvl="1">
              <a:buFont typeface="Arial"/>
              <a:buChar char="•"/>
            </a:pPr>
            <a:r>
              <a:rPr lang="en-US" b="0" i="0" u="none" strike="noStrike" cap="none" baseline="0" dirty="0">
                <a:solidFill>
                  <a:schemeClr val="dk1"/>
                </a:solidFill>
                <a:latin typeface="Arial"/>
                <a:ea typeface="Arial"/>
                <a:cs typeface="Arial"/>
                <a:sym typeface="Arial"/>
              </a:rPr>
              <a:t>Cost and time of structuring </a:t>
            </a:r>
          </a:p>
          <a:p>
            <a:pPr lvl="1">
              <a:buFont typeface="Arial"/>
              <a:buChar char="•"/>
            </a:pPr>
            <a:r>
              <a:rPr lang="en-US" b="0" i="0" u="none" strike="noStrike" cap="none" baseline="0" dirty="0">
                <a:solidFill>
                  <a:schemeClr val="dk1"/>
                </a:solidFill>
                <a:latin typeface="Arial"/>
                <a:ea typeface="Arial"/>
                <a:cs typeface="Arial"/>
                <a:sym typeface="Arial"/>
              </a:rPr>
              <a:t>Regulatory and legal issues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247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txBox="1">
            <a:spLocks noGrp="1"/>
          </p:cNvSpPr>
          <p:nvPr>
            <p:ph type="body" idx="1"/>
          </p:nvPr>
        </p:nvSpPr>
        <p:spPr>
          <a:xfrm>
            <a:off x="709612" y="4860925"/>
            <a:ext cx="5680075" cy="46053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200"/>
              <a:buNone/>
            </a:pPr>
            <a:endParaRPr/>
          </a:p>
        </p:txBody>
      </p:sp>
      <p:sp>
        <p:nvSpPr>
          <p:cNvPr id="420" name="Google Shape;420;p18:notes"/>
          <p:cNvSpPr>
            <a:spLocks noGrp="1" noRot="1" noChangeAspect="1"/>
          </p:cNvSpPr>
          <p:nvPr>
            <p:ph type="sldImg" idx="2"/>
          </p:nvPr>
        </p:nvSpPr>
        <p:spPr>
          <a:xfrm>
            <a:off x="777875" y="768350"/>
            <a:ext cx="5543550" cy="3838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9:notes"/>
          <p:cNvSpPr txBox="1">
            <a:spLocks noGrp="1"/>
          </p:cNvSpPr>
          <p:nvPr>
            <p:ph type="body" idx="1"/>
          </p:nvPr>
        </p:nvSpPr>
        <p:spPr>
          <a:xfrm>
            <a:off x="709612" y="4860925"/>
            <a:ext cx="5680075" cy="4605337"/>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30" name="Google Shape;430;p19:notes"/>
          <p:cNvSpPr>
            <a:spLocks noGrp="1" noRot="1" noChangeAspect="1"/>
          </p:cNvSpPr>
          <p:nvPr>
            <p:ph type="sldImg" idx="2"/>
          </p:nvPr>
        </p:nvSpPr>
        <p:spPr>
          <a:xfrm>
            <a:off x="777875" y="768350"/>
            <a:ext cx="554355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ellecap - Main Title Slide">
  <p:cSld name="Intellecap - Main Title Slide">
    <p:spTree>
      <p:nvGrpSpPr>
        <p:cNvPr id="1"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llecap - Main Title Slide">
  <p:cSld name="1_Intellecap - Main Title Slide">
    <p:spTree>
      <p:nvGrpSpPr>
        <p:cNvPr id="1" name="Shape 17"/>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CF8D13D-FBB2-4143-93D2-510B7EAF66F3}"/>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
        <p:nvSpPr>
          <p:cNvPr id="3" name="Title 2">
            <a:extLst>
              <a:ext uri="{FF2B5EF4-FFF2-40B4-BE49-F238E27FC236}">
                <a16:creationId xmlns="" xmlns:a16="http://schemas.microsoft.com/office/drawing/2014/main" id="{4C7BA5AA-6DAC-DD43-B066-0497D21FDA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87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llecap - Title and Content " type="obj">
  <p:cSld name="Intellecap - Title and Content ">
    <p:spTree>
      <p:nvGrpSpPr>
        <p:cNvPr id="1" name="Shape 18"/>
        <p:cNvGrpSpPr/>
        <p:nvPr/>
      </p:nvGrpSpPr>
      <p:grpSpPr>
        <a:xfrm>
          <a:off x="0" y="0"/>
          <a:ext cx="0" cy="0"/>
          <a:chOff x="0" y="0"/>
          <a:chExt cx="0" cy="0"/>
        </a:xfrm>
      </p:grpSpPr>
      <p:sp>
        <p:nvSpPr>
          <p:cNvPr id="19" name="Google Shape;19;p51"/>
          <p:cNvSpPr txBox="1">
            <a:spLocks noGrp="1"/>
          </p:cNvSpPr>
          <p:nvPr>
            <p:ph type="title"/>
          </p:nvPr>
        </p:nvSpPr>
        <p:spPr>
          <a:xfrm>
            <a:off x="152401" y="197468"/>
            <a:ext cx="9605554" cy="706211"/>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chemeClr val="dk1"/>
              </a:buClr>
              <a:buSzPts val="2300"/>
              <a:buFont typeface="Arial"/>
              <a:buNone/>
              <a:defRPr sz="2300">
                <a:solidFill>
                  <a:schemeClr val="dk1"/>
                </a:solidFill>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2"/>
              </a:buClr>
              <a:buSzPts val="1800"/>
              <a:buNone/>
              <a:defRPr/>
            </a:lvl6pPr>
            <a:lvl7pPr lvl="6" algn="l">
              <a:lnSpc>
                <a:spcPct val="100000"/>
              </a:lnSpc>
              <a:spcBef>
                <a:spcPts val="0"/>
              </a:spcBef>
              <a:spcAft>
                <a:spcPts val="0"/>
              </a:spcAft>
              <a:buClr>
                <a:schemeClr val="dk2"/>
              </a:buClr>
              <a:buSzPts val="1800"/>
              <a:buNone/>
              <a:defRPr/>
            </a:lvl7pPr>
            <a:lvl8pPr lvl="7" algn="l">
              <a:lnSpc>
                <a:spcPct val="100000"/>
              </a:lnSpc>
              <a:spcBef>
                <a:spcPts val="0"/>
              </a:spcBef>
              <a:spcAft>
                <a:spcPts val="0"/>
              </a:spcAft>
              <a:buClr>
                <a:schemeClr val="dk2"/>
              </a:buClr>
              <a:buSzPts val="1800"/>
              <a:buNone/>
              <a:defRPr/>
            </a:lvl8pPr>
            <a:lvl9pPr lvl="8" algn="l">
              <a:lnSpc>
                <a:spcPct val="100000"/>
              </a:lnSpc>
              <a:spcBef>
                <a:spcPts val="0"/>
              </a:spcBef>
              <a:spcAft>
                <a:spcPts val="0"/>
              </a:spcAft>
              <a:buClr>
                <a:schemeClr val="dk2"/>
              </a:buClr>
              <a:buSzPts val="1800"/>
              <a:buNone/>
              <a:defRPr/>
            </a:lvl9pPr>
          </a:lstStyle>
          <a:p>
            <a:endParaRPr/>
          </a:p>
        </p:txBody>
      </p:sp>
      <p:sp>
        <p:nvSpPr>
          <p:cNvPr id="20" name="Google Shape;20;p51"/>
          <p:cNvSpPr txBox="1">
            <a:spLocks noGrp="1"/>
          </p:cNvSpPr>
          <p:nvPr>
            <p:ph type="body" idx="1"/>
          </p:nvPr>
        </p:nvSpPr>
        <p:spPr>
          <a:xfrm>
            <a:off x="152403" y="1066800"/>
            <a:ext cx="9601200" cy="5098869"/>
          </a:xfrm>
          <a:prstGeom prst="rect">
            <a:avLst/>
          </a:prstGeom>
          <a:noFill/>
          <a:ln>
            <a:noFill/>
          </a:ln>
        </p:spPr>
        <p:txBody>
          <a:bodyPr spcFirstLastPara="1" wrap="square" lIns="91400" tIns="91400" rIns="91400" bIns="91400" anchor="t" anchorCtr="0">
            <a:noAutofit/>
          </a:bodyPr>
          <a:lstStyle>
            <a:lvl1pPr marL="457200" lvl="0" indent="-317500" algn="l">
              <a:lnSpc>
                <a:spcPct val="120000"/>
              </a:lnSpc>
              <a:spcBef>
                <a:spcPts val="350"/>
              </a:spcBef>
              <a:spcAft>
                <a:spcPts val="0"/>
              </a:spcAft>
              <a:buClr>
                <a:schemeClr val="accent1"/>
              </a:buClr>
              <a:buSzPts val="1400"/>
              <a:buChar char="•"/>
              <a:defRPr sz="1400"/>
            </a:lvl1pPr>
            <a:lvl2pPr marL="914400" lvl="1" indent="-317500" algn="l">
              <a:lnSpc>
                <a:spcPct val="120000"/>
              </a:lnSpc>
              <a:spcBef>
                <a:spcPts val="350"/>
              </a:spcBef>
              <a:spcAft>
                <a:spcPts val="0"/>
              </a:spcAft>
              <a:buClr>
                <a:schemeClr val="accent1"/>
              </a:buClr>
              <a:buSzPts val="1400"/>
              <a:buFont typeface="Arial"/>
              <a:buChar char="–"/>
              <a:defRPr sz="1400"/>
            </a:lvl2pPr>
            <a:lvl3pPr marL="1371600" lvl="2" indent="-317500" algn="l">
              <a:lnSpc>
                <a:spcPct val="120000"/>
              </a:lnSpc>
              <a:spcBef>
                <a:spcPts val="350"/>
              </a:spcBef>
              <a:spcAft>
                <a:spcPts val="0"/>
              </a:spcAft>
              <a:buClr>
                <a:schemeClr val="accent1"/>
              </a:buClr>
              <a:buSzPts val="1400"/>
              <a:buFont typeface="Noto Sans Symbols"/>
              <a:buChar char="▪"/>
              <a:defRPr sz="1400"/>
            </a:lvl3pPr>
            <a:lvl4pPr marL="1828800" lvl="3" indent="-317500" algn="l">
              <a:lnSpc>
                <a:spcPct val="120000"/>
              </a:lnSpc>
              <a:spcBef>
                <a:spcPts val="350"/>
              </a:spcBef>
              <a:spcAft>
                <a:spcPts val="0"/>
              </a:spcAft>
              <a:buClr>
                <a:schemeClr val="accent1"/>
              </a:buClr>
              <a:buSzPts val="1400"/>
              <a:buFont typeface="Noto Sans Symbols"/>
              <a:buChar char="▪"/>
              <a:defRPr sz="1400"/>
            </a:lvl4pPr>
            <a:lvl5pPr marL="2286000" lvl="4" indent="-317500" algn="l">
              <a:lnSpc>
                <a:spcPct val="120000"/>
              </a:lnSpc>
              <a:spcBef>
                <a:spcPts val="350"/>
              </a:spcBef>
              <a:spcAft>
                <a:spcPts val="0"/>
              </a:spcAft>
              <a:buClr>
                <a:schemeClr val="accent1"/>
              </a:buClr>
              <a:buSzPts val="1400"/>
              <a:buFont typeface="Noto Sans Symbols"/>
              <a:buChar char="▪"/>
              <a:defRPr sz="1400"/>
            </a:lvl5pPr>
            <a:lvl6pPr marL="2743200" lvl="5" indent="-342900" algn="l">
              <a:lnSpc>
                <a:spcPct val="120000"/>
              </a:lnSpc>
              <a:spcBef>
                <a:spcPts val="350"/>
              </a:spcBef>
              <a:spcAft>
                <a:spcPts val="0"/>
              </a:spcAft>
              <a:buSzPts val="1800"/>
              <a:buChar char="•"/>
              <a:defRPr/>
            </a:lvl6pPr>
            <a:lvl7pPr marL="3200400" lvl="6" indent="-342900" algn="l">
              <a:lnSpc>
                <a:spcPct val="120000"/>
              </a:lnSpc>
              <a:spcBef>
                <a:spcPts val="350"/>
              </a:spcBef>
              <a:spcAft>
                <a:spcPts val="0"/>
              </a:spcAft>
              <a:buSzPts val="1800"/>
              <a:buChar char="•"/>
              <a:defRPr/>
            </a:lvl7pPr>
            <a:lvl8pPr marL="3657600" lvl="7" indent="-342900" algn="l">
              <a:lnSpc>
                <a:spcPct val="120000"/>
              </a:lnSpc>
              <a:spcBef>
                <a:spcPts val="350"/>
              </a:spcBef>
              <a:spcAft>
                <a:spcPts val="0"/>
              </a:spcAft>
              <a:buSzPts val="1800"/>
              <a:buChar char="•"/>
              <a:defRPr/>
            </a:lvl8pPr>
            <a:lvl9pPr marL="4114800" lvl="8" indent="-342900" algn="l">
              <a:lnSpc>
                <a:spcPct val="120000"/>
              </a:lnSpc>
              <a:spcBef>
                <a:spcPts val="350"/>
              </a:spcBef>
              <a:spcAft>
                <a:spcPts val="0"/>
              </a:spcAft>
              <a:buSzPts val="1800"/>
              <a:buChar char="•"/>
              <a:defRPr/>
            </a:lvl9pPr>
          </a:lstStyle>
          <a:p>
            <a:endParaRPr/>
          </a:p>
        </p:txBody>
      </p:sp>
      <p:sp>
        <p:nvSpPr>
          <p:cNvPr id="21" name="Google Shape;21;p51"/>
          <p:cNvSpPr txBox="1">
            <a:spLocks noGrp="1"/>
          </p:cNvSpPr>
          <p:nvPr>
            <p:ph type="sldNum" idx="12"/>
          </p:nvPr>
        </p:nvSpPr>
        <p:spPr>
          <a:xfrm>
            <a:off x="9220200" y="6619875"/>
            <a:ext cx="533399" cy="276224"/>
          </a:xfrm>
          <a:prstGeom prst="rect">
            <a:avLst/>
          </a:prstGeom>
          <a:noFill/>
          <a:ln>
            <a:noFill/>
          </a:ln>
        </p:spPr>
        <p:txBody>
          <a:bodyPr spcFirstLastPara="1" wrap="square" lIns="91375" tIns="45675" rIns="91375" bIns="45675"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2153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vmlDrawing" Target="../drawings/vmlDrawing1.vml"/><Relationship Id="rId6" Type="http://schemas.openxmlformats.org/officeDocument/2006/relationships/tags" Target="../tags/tag2.xml"/><Relationship Id="rId7" Type="http://schemas.openxmlformats.org/officeDocument/2006/relationships/oleObject" Target="../embeddings/oleObject1.bin"/><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 xmlns:a16="http://schemas.microsoft.com/office/drawing/2014/main" id="{4AD56067-EAEC-500B-6B82-E06779C10F81}"/>
              </a:ext>
            </a:extLst>
          </p:cNvPr>
          <p:cNvGraphicFramePr>
            <a:graphicFrameLocks noChangeAspect="1"/>
          </p:cNvGraphicFramePr>
          <p:nvPr userDrawn="1">
            <p:custDataLst>
              <p:tags r:id="rId6"/>
            </p:custDataLst>
            <p:extLst>
              <p:ext uri="{D42A27DB-BD31-4B8C-83A1-F6EECF244321}">
                <p14:modId xmlns:p14="http://schemas.microsoft.com/office/powerpoint/2010/main" val="3210609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 name="think-cell Slide" r:id="rId7" imgW="395" imgH="396" progId="TCLayout.ActiveDocument.1">
                  <p:embed/>
                </p:oleObj>
              </mc:Choice>
              <mc:Fallback>
                <p:oleObj name="think-cell Slide" r:id="rId7" imgW="395" imgH="396" progId="TCLayout.ActiveDocument.1">
                  <p:embed/>
                  <p:pic>
                    <p:nvPicPr>
                      <p:cNvPr id="2" name="think-cell data - do not delete" hidden="1">
                        <a:extLst>
                          <a:ext uri="{FF2B5EF4-FFF2-40B4-BE49-F238E27FC236}">
                            <a16:creationId xmlns="" xmlns:a16="http://schemas.microsoft.com/office/drawing/2014/main" id="{4AD56067-EAEC-500B-6B82-E06779C10F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Google Shape;10;p1"/>
          <p:cNvSpPr/>
          <p:nvPr/>
        </p:nvSpPr>
        <p:spPr>
          <a:xfrm>
            <a:off x="-6349" y="6831014"/>
            <a:ext cx="9948863" cy="46036"/>
          </a:xfrm>
          <a:prstGeom prst="rect">
            <a:avLst/>
          </a:prstGeom>
          <a:solidFill>
            <a:srgbClr val="F79646"/>
          </a:solid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11" name="Google Shape;11;p1"/>
          <p:cNvCxnSpPr/>
          <p:nvPr/>
        </p:nvCxnSpPr>
        <p:spPr>
          <a:xfrm>
            <a:off x="152400" y="901700"/>
            <a:ext cx="9601200" cy="0"/>
          </a:xfrm>
          <a:prstGeom prst="straightConnector1">
            <a:avLst/>
          </a:prstGeom>
          <a:noFill/>
          <a:ln w="9525" cap="flat" cmpd="sng">
            <a:solidFill>
              <a:srgbClr val="E46C0A"/>
            </a:solidFill>
            <a:prstDash val="solid"/>
            <a:round/>
            <a:headEnd type="none" w="sm" len="sm"/>
            <a:tailEnd type="none" w="sm" len="sm"/>
          </a:ln>
        </p:spPr>
      </p:cxnSp>
      <p:sp>
        <p:nvSpPr>
          <p:cNvPr id="12" name="Google Shape;12;p1"/>
          <p:cNvSpPr txBox="1">
            <a:spLocks noGrp="1"/>
          </p:cNvSpPr>
          <p:nvPr>
            <p:ph type="title"/>
          </p:nvPr>
        </p:nvSpPr>
        <p:spPr>
          <a:xfrm>
            <a:off x="152401" y="196849"/>
            <a:ext cx="9594850" cy="704851"/>
          </a:xfrm>
          <a:prstGeom prst="rect">
            <a:avLst/>
          </a:prstGeom>
          <a:noFill/>
          <a:ln>
            <a:noFill/>
          </a:ln>
        </p:spPr>
        <p:txBody>
          <a:bodyPr spcFirstLastPara="1" wrap="square" lIns="91400" tIns="91400" rIns="91400" bIns="91400" anchor="b" anchorCtr="0">
            <a:no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152400" y="1066800"/>
            <a:ext cx="9601200" cy="5103813"/>
          </a:xfrm>
          <a:prstGeom prst="rect">
            <a:avLst/>
          </a:prstGeom>
          <a:noFill/>
          <a:ln>
            <a:noFill/>
          </a:ln>
        </p:spPr>
        <p:txBody>
          <a:bodyPr spcFirstLastPara="1" wrap="square" lIns="91400" tIns="91400" rIns="91400" bIns="91400" anchor="t" anchorCtr="0">
            <a:noAutofit/>
          </a:bodyPr>
          <a:lstStyle>
            <a:lvl1pPr marL="457200" marR="0" lvl="0" indent="-317500" algn="l" rtl="0">
              <a:lnSpc>
                <a:spcPct val="120000"/>
              </a:lnSpc>
              <a:spcBef>
                <a:spcPts val="35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20000"/>
              </a:lnSpc>
              <a:spcBef>
                <a:spcPts val="35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0000"/>
              </a:lnSpc>
              <a:spcBef>
                <a:spcPts val="35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120000"/>
              </a:lnSpc>
              <a:spcBef>
                <a:spcPts val="35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20000"/>
              </a:lnSpc>
              <a:spcBef>
                <a:spcPts val="35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120000"/>
              </a:lnSpc>
              <a:spcBef>
                <a:spcPts val="3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20000"/>
              </a:lnSpc>
              <a:spcBef>
                <a:spcPts val="3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20000"/>
              </a:lnSpc>
              <a:spcBef>
                <a:spcPts val="3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20000"/>
              </a:lnSpc>
              <a:spcBef>
                <a:spcPts val="3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1"/>
          <p:cNvSpPr/>
          <p:nvPr/>
        </p:nvSpPr>
        <p:spPr>
          <a:xfrm>
            <a:off x="-6351" y="0"/>
            <a:ext cx="9912351" cy="92075"/>
          </a:xfrm>
          <a:prstGeom prst="rect">
            <a:avLst/>
          </a:prstGeom>
          <a:solidFill>
            <a:schemeClr val="accent6"/>
          </a:solid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15" name="Google Shape;15;p1"/>
          <p:cNvCxnSpPr/>
          <p:nvPr/>
        </p:nvCxnSpPr>
        <p:spPr>
          <a:xfrm>
            <a:off x="146050" y="6650039"/>
            <a:ext cx="9601200" cy="0"/>
          </a:xfrm>
          <a:prstGeom prst="straightConnector1">
            <a:avLst/>
          </a:prstGeom>
          <a:noFill/>
          <a:ln w="9525" cap="flat" cmpd="sng">
            <a:solidFill>
              <a:srgbClr val="E36C09"/>
            </a:solidFill>
            <a:prstDash val="solid"/>
            <a:round/>
            <a:headEnd type="none" w="sm" len="sm"/>
            <a:tailEnd type="none" w="sm" len="sm"/>
          </a:ln>
        </p:spPr>
      </p:cxnSp>
      <p:sp>
        <p:nvSpPr>
          <p:cNvPr id="16" name="Google Shape;16;p1"/>
          <p:cNvSpPr txBox="1">
            <a:spLocks noGrp="1"/>
          </p:cNvSpPr>
          <p:nvPr>
            <p:ph type="sldNum" idx="12"/>
          </p:nvPr>
        </p:nvSpPr>
        <p:spPr>
          <a:xfrm>
            <a:off x="9220200" y="6619875"/>
            <a:ext cx="533399" cy="276224"/>
          </a:xfrm>
          <a:prstGeom prst="rect">
            <a:avLst/>
          </a:prstGeom>
          <a:noFill/>
          <a:ln>
            <a:noFill/>
          </a:ln>
        </p:spPr>
        <p:txBody>
          <a:bodyPr spcFirstLastPara="1" wrap="square" lIns="91375" tIns="45675" rIns="91375" bIns="45675" anchor="t" anchorCtr="0">
            <a:noAutofit/>
          </a:bodyPr>
          <a:lstStyle>
            <a:lvl1pPr marL="0" marR="0" lvl="0"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275"/>
              <a:buFont typeface="Arial"/>
              <a:buNone/>
              <a:defRPr sz="11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9.bin"/><Relationship Id="rId5" Type="http://schemas.openxmlformats.org/officeDocument/2006/relationships/image" Target="../media/image1.emf"/><Relationship Id="rId1" Type="http://schemas.openxmlformats.org/officeDocument/2006/relationships/vmlDrawing" Target="../drawings/vmlDrawing9.vml"/><Relationship Id="rId2"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10.bin"/><Relationship Id="rId5" Type="http://schemas.openxmlformats.org/officeDocument/2006/relationships/image" Target="../media/image1.emf"/><Relationship Id="rId1" Type="http://schemas.openxmlformats.org/officeDocument/2006/relationships/vmlDrawing" Target="../drawings/vmlDrawing10.vml"/><Relationship Id="rId2"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11.bin"/><Relationship Id="rId5" Type="http://schemas.openxmlformats.org/officeDocument/2006/relationships/image" Target="../media/image1.emf"/><Relationship Id="rId1" Type="http://schemas.openxmlformats.org/officeDocument/2006/relationships/vmlDrawing" Target="../drawings/vmlDrawing11.vml"/><Relationship Id="rId2" Type="http://schemas.openxmlformats.org/officeDocument/2006/relationships/tags" Target="../tags/tag23.xml"/></Relationships>
</file>

<file path=ppt/slides/_rels/slide13.xml.rels><?xml version="1.0" encoding="UTF-8" standalone="yes"?>
<Relationships xmlns="http://schemas.openxmlformats.org/package/2006/relationships"><Relationship Id="rId9" Type="http://schemas.openxmlformats.org/officeDocument/2006/relationships/chart" Target="../charts/chart2.xml"/><Relationship Id="rId20" Type="http://schemas.openxmlformats.org/officeDocument/2006/relationships/image" Target="../media/image37.png"/><Relationship Id="rId21" Type="http://schemas.openxmlformats.org/officeDocument/2006/relationships/image" Target="../media/image55.svg"/><Relationship Id="rId10" Type="http://schemas.openxmlformats.org/officeDocument/2006/relationships/image" Target="../media/image32.png"/><Relationship Id="rId11" Type="http://schemas.openxmlformats.org/officeDocument/2006/relationships/image" Target="../media/image45.svg"/><Relationship Id="rId12" Type="http://schemas.openxmlformats.org/officeDocument/2006/relationships/image" Target="../media/image33.png"/><Relationship Id="rId13" Type="http://schemas.openxmlformats.org/officeDocument/2006/relationships/image" Target="../media/image47.svg"/><Relationship Id="rId14" Type="http://schemas.openxmlformats.org/officeDocument/2006/relationships/image" Target="../media/image34.png"/><Relationship Id="rId15" Type="http://schemas.openxmlformats.org/officeDocument/2006/relationships/image" Target="../media/image49.svg"/><Relationship Id="rId16" Type="http://schemas.openxmlformats.org/officeDocument/2006/relationships/image" Target="../media/image35.png"/><Relationship Id="rId17" Type="http://schemas.openxmlformats.org/officeDocument/2006/relationships/image" Target="../media/image51.svg"/><Relationship Id="rId18" Type="http://schemas.openxmlformats.org/officeDocument/2006/relationships/image" Target="../media/image36.png"/><Relationship Id="rId19" Type="http://schemas.openxmlformats.org/officeDocument/2006/relationships/image" Target="../media/image53.svg"/><Relationship Id="rId1" Type="http://schemas.openxmlformats.org/officeDocument/2006/relationships/vmlDrawing" Target="../drawings/vmlDrawing12.vml"/><Relationship Id="rId2" Type="http://schemas.openxmlformats.org/officeDocument/2006/relationships/tags" Target="../tags/tag24.xml"/><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slideLayout" Target="../slideLayouts/slideLayout2.xml"/><Relationship Id="rId7" Type="http://schemas.openxmlformats.org/officeDocument/2006/relationships/oleObject" Target="../embeddings/oleObject12.bin"/><Relationship Id="rId8"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13.bin"/><Relationship Id="rId5" Type="http://schemas.openxmlformats.org/officeDocument/2006/relationships/image" Target="../media/image1.emf"/><Relationship Id="rId1" Type="http://schemas.openxmlformats.org/officeDocument/2006/relationships/vmlDrawing" Target="../drawings/vmlDrawing13.vml"/><Relationship Id="rId2"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3.bin"/><Relationship Id="rId5" Type="http://schemas.openxmlformats.org/officeDocument/2006/relationships/image" Target="../media/image1.emf"/><Relationship Id="rId6" Type="http://schemas.openxmlformats.org/officeDocument/2006/relationships/image" Target="../media/image5.png"/><Relationship Id="rId7" Type="http://schemas.openxmlformats.org/officeDocument/2006/relationships/image" Target="../media/image6.svg"/><Relationship Id="rId8" Type="http://schemas.openxmlformats.org/officeDocument/2006/relationships/image" Target="../media/image6.png"/><Relationship Id="rId9" Type="http://schemas.openxmlformats.org/officeDocument/2006/relationships/image" Target="../media/image8.svg"/><Relationship Id="rId10" Type="http://schemas.openxmlformats.org/officeDocument/2006/relationships/image" Target="../media/image7.png"/><Relationship Id="rId11" Type="http://schemas.openxmlformats.org/officeDocument/2006/relationships/image" Target="../media/image10.svg"/><Relationship Id="rId1" Type="http://schemas.openxmlformats.org/officeDocument/2006/relationships/vmlDrawing" Target="../drawings/vmlDrawing3.vml"/><Relationship Id="rId2" Type="http://schemas.openxmlformats.org/officeDocument/2006/relationships/tags" Target="../tags/tag4.xml"/></Relationships>
</file>

<file path=ppt/slides/_rels/slide3.xml.rels><?xml version="1.0" encoding="UTF-8" standalone="yes"?>
<Relationships xmlns="http://schemas.openxmlformats.org/package/2006/relationships"><Relationship Id="rId11" Type="http://schemas.openxmlformats.org/officeDocument/2006/relationships/image" Target="../media/image16.svg"/><Relationship Id="rId12" Type="http://schemas.openxmlformats.org/officeDocument/2006/relationships/image" Target="../media/image11.png"/><Relationship Id="rId13" Type="http://schemas.openxmlformats.org/officeDocument/2006/relationships/image" Target="../media/image18.svg"/><Relationship Id="rId14" Type="http://schemas.microsoft.com/office/2018/10/relationships/comments" Target="../comments/modernComment_123_E433006A.xml"/><Relationship Id="rId1" Type="http://schemas.openxmlformats.org/officeDocument/2006/relationships/vmlDrawing" Target="../drawings/vmlDrawing4.vml"/><Relationship Id="rId2" Type="http://schemas.openxmlformats.org/officeDocument/2006/relationships/tags" Target="../tags/tag5.xml"/><Relationship Id="rId3" Type="http://schemas.openxmlformats.org/officeDocument/2006/relationships/slideLayout" Target="../slideLayouts/slideLayout2.xml"/><Relationship Id="rId4" Type="http://schemas.openxmlformats.org/officeDocument/2006/relationships/oleObject" Target="../embeddings/oleObject4.bin"/><Relationship Id="rId5" Type="http://schemas.openxmlformats.org/officeDocument/2006/relationships/image" Target="../media/image1.emf"/><Relationship Id="rId6" Type="http://schemas.openxmlformats.org/officeDocument/2006/relationships/image" Target="../media/image8.png"/><Relationship Id="rId7" Type="http://schemas.openxmlformats.org/officeDocument/2006/relationships/image" Target="../media/image12.svg"/><Relationship Id="rId8" Type="http://schemas.openxmlformats.org/officeDocument/2006/relationships/image" Target="../media/image9.png"/><Relationship Id="rId9" Type="http://schemas.openxmlformats.org/officeDocument/2006/relationships/image" Target="../media/image14.svg"/><Relationship Id="rId10"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20" Type="http://schemas.openxmlformats.org/officeDocument/2006/relationships/image" Target="../media/image13.png"/><Relationship Id="rId21" Type="http://schemas.openxmlformats.org/officeDocument/2006/relationships/image" Target="../media/image14.png"/><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image" Target="../media/image17.png"/><Relationship Id="rId25" Type="http://schemas.openxmlformats.org/officeDocument/2006/relationships/image" Target="../media/image18.png"/><Relationship Id="rId26" Type="http://schemas.openxmlformats.org/officeDocument/2006/relationships/image" Target="../media/image19.png"/><Relationship Id="rId27" Type="http://schemas.openxmlformats.org/officeDocument/2006/relationships/image" Target="../media/image20.jpeg"/><Relationship Id="rId28" Type="http://schemas.openxmlformats.org/officeDocument/2006/relationships/image" Target="../media/image21.png"/><Relationship Id="rId10" Type="http://schemas.openxmlformats.org/officeDocument/2006/relationships/tags" Target="../tags/tag14.xml"/><Relationship Id="rId11" Type="http://schemas.openxmlformats.org/officeDocument/2006/relationships/tags" Target="../tags/tag15.xml"/><Relationship Id="rId12" Type="http://schemas.openxmlformats.org/officeDocument/2006/relationships/tags" Target="../tags/tag16.xml"/><Relationship Id="rId13" Type="http://schemas.openxmlformats.org/officeDocument/2006/relationships/tags" Target="../tags/tag17.xml"/><Relationship Id="rId14" Type="http://schemas.openxmlformats.org/officeDocument/2006/relationships/slideLayout" Target="../slideLayouts/slideLayout1.xml"/><Relationship Id="rId15" Type="http://schemas.openxmlformats.org/officeDocument/2006/relationships/notesSlide" Target="../notesSlides/notesSlide2.xml"/><Relationship Id="rId16" Type="http://schemas.openxmlformats.org/officeDocument/2006/relationships/oleObject" Target="../embeddings/oleObject5.bin"/><Relationship Id="rId17" Type="http://schemas.openxmlformats.org/officeDocument/2006/relationships/image" Target="../media/image2.emf"/><Relationship Id="rId18" Type="http://schemas.openxmlformats.org/officeDocument/2006/relationships/chart" Target="../charts/chart1.xml"/><Relationship Id="rId19"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36.svg"/><Relationship Id="rId13" Type="http://schemas.openxmlformats.org/officeDocument/2006/relationships/image" Target="../media/image27.png"/><Relationship Id="rId14" Type="http://schemas.openxmlformats.org/officeDocument/2006/relationships/image" Target="../media/image38.svg"/><Relationship Id="rId15" Type="http://schemas.openxmlformats.org/officeDocument/2006/relationships/image" Target="../media/image28.png"/><Relationship Id="rId16" Type="http://schemas.openxmlformats.org/officeDocument/2006/relationships/image" Target="../media/image40.svg"/><Relationship Id="rId17" Type="http://schemas.microsoft.com/office/2018/10/relationships/comments" Target="../comments/modernComment_12F_FE793D2C.xml"/><Relationship Id="rId1" Type="http://schemas.openxmlformats.org/officeDocument/2006/relationships/vmlDrawing" Target="../drawings/vmlDrawing6.vml"/><Relationship Id="rId2" Type="http://schemas.openxmlformats.org/officeDocument/2006/relationships/tags" Target="../tags/tag18.xml"/><Relationship Id="rId3" Type="http://schemas.openxmlformats.org/officeDocument/2006/relationships/slideLayout" Target="../slideLayouts/slideLayout3.xml"/><Relationship Id="rId4" Type="http://schemas.openxmlformats.org/officeDocument/2006/relationships/notesSlide" Target="../notesSlides/notesSlide5.xml"/><Relationship Id="rId5" Type="http://schemas.openxmlformats.org/officeDocument/2006/relationships/oleObject" Target="../embeddings/oleObject6.bin"/><Relationship Id="rId6" Type="http://schemas.openxmlformats.org/officeDocument/2006/relationships/image" Target="../media/image1.emf"/><Relationship Id="rId7" Type="http://schemas.openxmlformats.org/officeDocument/2006/relationships/image" Target="../media/image8.png"/><Relationship Id="rId8" Type="http://schemas.openxmlformats.org/officeDocument/2006/relationships/image" Target="../media/image12.svg"/><Relationship Id="rId9" Type="http://schemas.openxmlformats.org/officeDocument/2006/relationships/image" Target="../media/image25.png"/><Relationship Id="rId10"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7.bin"/><Relationship Id="rId5" Type="http://schemas.openxmlformats.org/officeDocument/2006/relationships/image" Target="../media/image1.emf"/><Relationship Id="rId6" Type="http://schemas.openxmlformats.org/officeDocument/2006/relationships/image" Target="../media/image29.jpeg"/><Relationship Id="rId7" Type="http://schemas.openxmlformats.org/officeDocument/2006/relationships/image" Target="../media/image30.png"/><Relationship Id="rId1" Type="http://schemas.openxmlformats.org/officeDocument/2006/relationships/vmlDrawing" Target="../drawings/vmlDrawing7.vml"/><Relationship Id="rId2"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8.bin"/><Relationship Id="rId5" Type="http://schemas.openxmlformats.org/officeDocument/2006/relationships/image" Target="../media/image1.emf"/><Relationship Id="rId6" Type="http://schemas.openxmlformats.org/officeDocument/2006/relationships/image" Target="../media/image31.png"/><Relationship Id="rId7" Type="http://schemas.openxmlformats.org/officeDocument/2006/relationships/image" Target="../media/image19.png"/><Relationship Id="rId1" Type="http://schemas.openxmlformats.org/officeDocument/2006/relationships/vmlDrawing" Target="../drawings/vmlDrawing8.vml"/><Relationship Id="rId2"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3C94E9DA-F508-3C8B-CC37-A2B27977E463}"/>
              </a:ext>
            </a:extLst>
          </p:cNvPr>
          <p:cNvGraphicFramePr>
            <a:graphicFrameLocks noChangeAspect="1"/>
          </p:cNvGraphicFramePr>
          <p:nvPr>
            <p:custDataLst>
              <p:tags r:id="rId2"/>
            </p:custDataLst>
            <p:extLst>
              <p:ext uri="{D42A27DB-BD31-4B8C-83A1-F6EECF244321}">
                <p14:modId xmlns:p14="http://schemas.microsoft.com/office/powerpoint/2010/main" val="2197696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 xmlns:a16="http://schemas.microsoft.com/office/drawing/2014/main" id="{3C94E9DA-F508-3C8B-CC37-A2B27977E4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 xmlns:a16="http://schemas.microsoft.com/office/drawing/2014/main" id="{F5D53082-102D-9A73-F4FC-4D6648E225AE}"/>
              </a:ext>
            </a:extLst>
          </p:cNvPr>
          <p:cNvSpPr/>
          <p:nvPr/>
        </p:nvSpPr>
        <p:spPr>
          <a:xfrm>
            <a:off x="0" y="1734298"/>
            <a:ext cx="9906000" cy="371146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 xmlns:a16="http://schemas.microsoft.com/office/drawing/2014/main" id="{0E390A32-C68E-856E-8051-86CAF98A8C3B}"/>
              </a:ext>
            </a:extLst>
          </p:cNvPr>
          <p:cNvSpPr/>
          <p:nvPr/>
        </p:nvSpPr>
        <p:spPr>
          <a:xfrm>
            <a:off x="128588" y="579120"/>
            <a:ext cx="9612312" cy="494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4" name="Google Shape;34;p6" descr="Logo.png"/>
          <p:cNvPicPr preferRelativeResize="0"/>
          <p:nvPr/>
        </p:nvPicPr>
        <p:blipFill rotWithShape="1">
          <a:blip r:embed="rId7">
            <a:alphaModFix/>
          </a:blip>
          <a:srcRect/>
          <a:stretch/>
        </p:blipFill>
        <p:spPr>
          <a:xfrm>
            <a:off x="2745138" y="5578546"/>
            <a:ext cx="1659498" cy="953621"/>
          </a:xfrm>
          <a:prstGeom prst="rect">
            <a:avLst/>
          </a:prstGeom>
          <a:noFill/>
          <a:ln>
            <a:noFill/>
          </a:ln>
        </p:spPr>
      </p:pic>
      <p:sp>
        <p:nvSpPr>
          <p:cNvPr id="35" name="Google Shape;35;p6"/>
          <p:cNvSpPr txBox="1"/>
          <p:nvPr/>
        </p:nvSpPr>
        <p:spPr>
          <a:xfrm>
            <a:off x="743868" y="2040463"/>
            <a:ext cx="8394700" cy="690222"/>
          </a:xfrm>
          <a:prstGeom prst="rect">
            <a:avLst/>
          </a:prstGeom>
          <a:noFill/>
          <a:ln>
            <a:noFill/>
          </a:ln>
        </p:spPr>
        <p:txBody>
          <a:bodyPr spcFirstLastPara="1" wrap="square" lIns="91400" tIns="45700" rIns="91400" bIns="45700" anchor="t" anchorCtr="0">
            <a:noAutofit/>
          </a:bodyPr>
          <a:lstStyle/>
          <a:p>
            <a:pPr marL="0" marR="0" lvl="0" indent="0" rtl="0">
              <a:lnSpc>
                <a:spcPct val="100000"/>
              </a:lnSpc>
              <a:spcBef>
                <a:spcPts val="0"/>
              </a:spcBef>
              <a:spcAft>
                <a:spcPts val="0"/>
              </a:spcAft>
              <a:buClr>
                <a:schemeClr val="dk1"/>
              </a:buClr>
              <a:buSzPts val="2500"/>
              <a:buFont typeface="Arial"/>
              <a:buNone/>
            </a:pPr>
            <a:r>
              <a:rPr lang="en-IN" sz="3600" b="1" i="0" u="none" strike="noStrike" cap="none" dirty="0">
                <a:solidFill>
                  <a:schemeClr val="bg1"/>
                </a:solidFill>
                <a:latin typeface="Book Antiqua"/>
                <a:ea typeface="Book Antiqua"/>
                <a:cs typeface="Book Antiqua"/>
                <a:sym typeface="Book Antiqua"/>
              </a:rPr>
              <a:t>Blended Finance in India</a:t>
            </a:r>
          </a:p>
        </p:txBody>
      </p:sp>
      <p:sp>
        <p:nvSpPr>
          <p:cNvPr id="36" name="Google Shape;36;p6"/>
          <p:cNvSpPr txBox="1"/>
          <p:nvPr/>
        </p:nvSpPr>
        <p:spPr>
          <a:xfrm>
            <a:off x="7448121" y="2085429"/>
            <a:ext cx="184644" cy="3077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txBox="1"/>
          <p:nvPr/>
        </p:nvSpPr>
        <p:spPr>
          <a:xfrm>
            <a:off x="743868" y="4229708"/>
            <a:ext cx="4647847" cy="381751"/>
          </a:xfrm>
          <a:prstGeom prst="rect">
            <a:avLst/>
          </a:prstGeom>
          <a:noFill/>
          <a:ln>
            <a:noFill/>
          </a:ln>
        </p:spPr>
        <p:txBody>
          <a:bodyPr spcFirstLastPara="1" wrap="square" lIns="91400" tIns="45700" rIns="91400" bIns="45700" anchor="t" anchorCtr="0">
            <a:noAutofit/>
          </a:bodyPr>
          <a:lstStyle/>
          <a:p>
            <a:pPr marL="0" marR="0" lvl="0" indent="0" rtl="0">
              <a:lnSpc>
                <a:spcPct val="100000"/>
              </a:lnSpc>
              <a:spcBef>
                <a:spcPts val="0"/>
              </a:spcBef>
              <a:spcAft>
                <a:spcPts val="0"/>
              </a:spcAft>
              <a:buClr>
                <a:schemeClr val="dk1"/>
              </a:buClr>
              <a:buSzPts val="1600"/>
              <a:buFont typeface="Calibri"/>
              <a:buNone/>
            </a:pPr>
            <a:r>
              <a:rPr lang="en-US" sz="1600" b="0" i="0" u="none" strike="noStrike" cap="none" dirty="0">
                <a:solidFill>
                  <a:schemeClr val="bg1"/>
                </a:solidFill>
                <a:latin typeface="Book Antiqua"/>
                <a:ea typeface="Book Antiqua"/>
                <a:cs typeface="Book Antiqua"/>
                <a:sym typeface="Book Antiqua"/>
              </a:rPr>
              <a:t>September 2023</a:t>
            </a:r>
            <a:endParaRPr sz="1400" b="0" i="0" u="none" strike="noStrike" cap="none" dirty="0">
              <a:solidFill>
                <a:schemeClr val="bg1"/>
              </a:solidFill>
              <a:latin typeface="Book Antiqua"/>
              <a:ea typeface="Book Antiqua"/>
              <a:cs typeface="Book Antiqua"/>
              <a:sym typeface="Book Antiqua"/>
            </a:endParaRPr>
          </a:p>
        </p:txBody>
      </p:sp>
      <p:pic>
        <p:nvPicPr>
          <p:cNvPr id="6" name="Picture 5">
            <a:extLst>
              <a:ext uri="{FF2B5EF4-FFF2-40B4-BE49-F238E27FC236}">
                <a16:creationId xmlns="" xmlns:a16="http://schemas.microsoft.com/office/drawing/2014/main" id="{F8CB14BC-695F-C504-7DFE-DF048526A5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61622" y="5773196"/>
            <a:ext cx="1659498" cy="505684"/>
          </a:xfrm>
          <a:prstGeom prst="rect">
            <a:avLst/>
          </a:prstGeom>
        </p:spPr>
      </p:pic>
      <p:cxnSp>
        <p:nvCxnSpPr>
          <p:cNvPr id="8" name="Google Shape;465;p20">
            <a:extLst>
              <a:ext uri="{FF2B5EF4-FFF2-40B4-BE49-F238E27FC236}">
                <a16:creationId xmlns="" xmlns:a16="http://schemas.microsoft.com/office/drawing/2014/main" id="{7010B046-557E-1FCA-DE91-2EEAA647712E}"/>
              </a:ext>
            </a:extLst>
          </p:cNvPr>
          <p:cNvCxnSpPr>
            <a:cxnSpLocks/>
          </p:cNvCxnSpPr>
          <p:nvPr/>
        </p:nvCxnSpPr>
        <p:spPr>
          <a:xfrm>
            <a:off x="481439" y="2085429"/>
            <a:ext cx="0" cy="3075851"/>
          </a:xfrm>
          <a:prstGeom prst="straightConnector1">
            <a:avLst/>
          </a:prstGeom>
          <a:noFill/>
          <a:ln w="25400" cap="flat" cmpd="sng">
            <a:solidFill>
              <a:schemeClr val="bg1"/>
            </a:solidFill>
            <a:prstDash val="solid"/>
            <a:round/>
            <a:headEnd type="none" w="sm" len="sm"/>
            <a:tailEnd type="none" w="sm" len="sm"/>
          </a:ln>
          <a:effectLst>
            <a:outerShdw blurRad="40000" dist="20000" dir="5400000" rotWithShape="0">
              <a:srgbClr val="000000">
                <a:alpha val="37254"/>
              </a:srgbClr>
            </a:outerShdw>
          </a:effectLst>
        </p:spPr>
      </p:cxnSp>
      <p:sp>
        <p:nvSpPr>
          <p:cNvPr id="10" name="Google Shape;35;p6">
            <a:extLst>
              <a:ext uri="{FF2B5EF4-FFF2-40B4-BE49-F238E27FC236}">
                <a16:creationId xmlns="" xmlns:a16="http://schemas.microsoft.com/office/drawing/2014/main" id="{51986FB5-D88F-F4A7-EEA4-717546E17955}"/>
              </a:ext>
            </a:extLst>
          </p:cNvPr>
          <p:cNvSpPr txBox="1"/>
          <p:nvPr/>
        </p:nvSpPr>
        <p:spPr>
          <a:xfrm>
            <a:off x="755650" y="3170540"/>
            <a:ext cx="8394700" cy="690222"/>
          </a:xfrm>
          <a:prstGeom prst="rect">
            <a:avLst/>
          </a:prstGeom>
          <a:noFill/>
          <a:ln>
            <a:noFill/>
          </a:ln>
        </p:spPr>
        <p:txBody>
          <a:bodyPr spcFirstLastPara="1" wrap="square" lIns="91400" tIns="45700" rIns="91400" bIns="45700" anchor="t" anchorCtr="0">
            <a:noAutofit/>
          </a:bodyPr>
          <a:lstStyle/>
          <a:p>
            <a:pPr marL="0" marR="0" lvl="0" indent="0" rtl="0">
              <a:lnSpc>
                <a:spcPct val="100000"/>
              </a:lnSpc>
              <a:spcBef>
                <a:spcPts val="0"/>
              </a:spcBef>
              <a:spcAft>
                <a:spcPts val="0"/>
              </a:spcAft>
              <a:buClr>
                <a:schemeClr val="dk1"/>
              </a:buClr>
              <a:buSzPts val="2500"/>
              <a:buFont typeface="Arial"/>
              <a:buNone/>
            </a:pPr>
            <a:r>
              <a:rPr lang="en-IN" sz="2500" b="1" i="0" u="none" strike="noStrike" cap="none" dirty="0">
                <a:solidFill>
                  <a:schemeClr val="bg1"/>
                </a:solidFill>
                <a:latin typeface="Book Antiqua"/>
                <a:ea typeface="Book Antiqua"/>
                <a:cs typeface="Book Antiqua"/>
                <a:sym typeface="Book Antiqua"/>
              </a:rPr>
              <a:t>A decade of Blended </a:t>
            </a:r>
            <a:r>
              <a:rPr lang="en-IN" sz="2500" b="1" dirty="0">
                <a:solidFill>
                  <a:schemeClr val="bg1"/>
                </a:solidFill>
                <a:latin typeface="Book Antiqua"/>
                <a:ea typeface="Book Antiqua"/>
                <a:cs typeface="Book Antiqua"/>
                <a:sym typeface="Book Antiqua"/>
              </a:rPr>
              <a:t>F</a:t>
            </a:r>
            <a:r>
              <a:rPr lang="en-IN" sz="2500" b="1" i="0" u="none" strike="noStrike" cap="none" dirty="0">
                <a:solidFill>
                  <a:schemeClr val="bg1"/>
                </a:solidFill>
                <a:latin typeface="Book Antiqua"/>
                <a:ea typeface="Book Antiqua"/>
                <a:cs typeface="Book Antiqua"/>
                <a:sym typeface="Book Antiqua"/>
              </a:rPr>
              <a:t>inance </a:t>
            </a:r>
          </a:p>
          <a:p>
            <a:pPr marL="0" marR="0" lvl="0" indent="0" rtl="0">
              <a:lnSpc>
                <a:spcPct val="100000"/>
              </a:lnSpc>
              <a:spcBef>
                <a:spcPts val="0"/>
              </a:spcBef>
              <a:spcAft>
                <a:spcPts val="0"/>
              </a:spcAft>
              <a:buClr>
                <a:schemeClr val="dk1"/>
              </a:buClr>
              <a:buSzPts val="2500"/>
              <a:buFont typeface="Arial"/>
              <a:buNone/>
            </a:pPr>
            <a:r>
              <a:rPr lang="en-IN" sz="2500" b="1" i="0" u="none" strike="noStrike" cap="none" dirty="0">
                <a:solidFill>
                  <a:schemeClr val="bg1"/>
                </a:solidFill>
                <a:latin typeface="Book Antiqua"/>
                <a:ea typeface="Book Antiqua"/>
                <a:cs typeface="Book Antiqua"/>
                <a:sym typeface="Book Antiqua"/>
              </a:rPr>
              <a:t>in India and what lies ahead</a:t>
            </a:r>
          </a:p>
        </p:txBody>
      </p:sp>
      <p:sp>
        <p:nvSpPr>
          <p:cNvPr id="2" name="TextBox 1"/>
          <p:cNvSpPr txBox="1"/>
          <p:nvPr/>
        </p:nvSpPr>
        <p:spPr>
          <a:xfrm>
            <a:off x="749787" y="4605155"/>
            <a:ext cx="2111648" cy="523220"/>
          </a:xfrm>
          <a:prstGeom prst="rect">
            <a:avLst/>
          </a:prstGeom>
          <a:noFill/>
        </p:spPr>
        <p:txBody>
          <a:bodyPr wrap="square" rtlCol="0">
            <a:spAutoFit/>
          </a:bodyPr>
          <a:lstStyle/>
          <a:p>
            <a:r>
              <a:rPr lang="en-US" b="1" dirty="0" smtClean="0">
                <a:solidFill>
                  <a:srgbClr val="FFFFFF"/>
                </a:solidFill>
                <a:latin typeface="Book Antiqua"/>
                <a:cs typeface="Book Antiqua"/>
              </a:rPr>
              <a:t>Aparna Dua</a:t>
            </a:r>
          </a:p>
          <a:p>
            <a:r>
              <a:rPr lang="en-US" b="1" dirty="0" smtClean="0">
                <a:solidFill>
                  <a:srgbClr val="FFFFFF"/>
                </a:solidFill>
                <a:latin typeface="Book Antiqua"/>
                <a:cs typeface="Book Antiqua"/>
              </a:rPr>
              <a:t>Director, Asha Impact</a:t>
            </a:r>
            <a:endParaRPr lang="en-US" b="1" dirty="0">
              <a:solidFill>
                <a:srgbClr val="FFFFFF"/>
              </a:solidFill>
              <a:latin typeface="Book Antiqua"/>
              <a:cs typeface="Book Antiqua"/>
            </a:endParaRPr>
          </a:p>
        </p:txBody>
      </p:sp>
      <p:sp>
        <p:nvSpPr>
          <p:cNvPr id="14" name="TextBox 13"/>
          <p:cNvSpPr txBox="1"/>
          <p:nvPr/>
        </p:nvSpPr>
        <p:spPr>
          <a:xfrm>
            <a:off x="2922639" y="4605155"/>
            <a:ext cx="3280326" cy="523220"/>
          </a:xfrm>
          <a:prstGeom prst="rect">
            <a:avLst/>
          </a:prstGeom>
          <a:noFill/>
        </p:spPr>
        <p:txBody>
          <a:bodyPr wrap="square" rtlCol="0">
            <a:spAutoFit/>
          </a:bodyPr>
          <a:lstStyle/>
          <a:p>
            <a:r>
              <a:rPr lang="en-US" b="1" dirty="0" err="1" smtClean="0">
                <a:solidFill>
                  <a:srgbClr val="FFFFFF"/>
                </a:solidFill>
                <a:latin typeface="Book Antiqua"/>
                <a:cs typeface="Book Antiqua"/>
              </a:rPr>
              <a:t>Tushar</a:t>
            </a:r>
            <a:r>
              <a:rPr lang="en-US" b="1" dirty="0" smtClean="0">
                <a:solidFill>
                  <a:srgbClr val="FFFFFF"/>
                </a:solidFill>
                <a:latin typeface="Book Antiqua"/>
                <a:cs typeface="Book Antiqua"/>
              </a:rPr>
              <a:t> </a:t>
            </a:r>
            <a:r>
              <a:rPr lang="en-US" b="1" dirty="0" err="1" smtClean="0">
                <a:solidFill>
                  <a:srgbClr val="FFFFFF"/>
                </a:solidFill>
                <a:latin typeface="Book Antiqua"/>
                <a:cs typeface="Book Antiqua"/>
              </a:rPr>
              <a:t>Thakkar</a:t>
            </a:r>
            <a:endParaRPr lang="en-US" b="1" dirty="0" smtClean="0">
              <a:solidFill>
                <a:srgbClr val="FFFFFF"/>
              </a:solidFill>
              <a:latin typeface="Book Antiqua"/>
              <a:cs typeface="Book Antiqua"/>
            </a:endParaRPr>
          </a:p>
          <a:p>
            <a:r>
              <a:rPr lang="en-US" b="1" dirty="0" smtClean="0">
                <a:solidFill>
                  <a:srgbClr val="FFFFFF"/>
                </a:solidFill>
                <a:latin typeface="Book Antiqua"/>
                <a:cs typeface="Book Antiqua"/>
              </a:rPr>
              <a:t>Associate Partner, </a:t>
            </a:r>
            <a:r>
              <a:rPr lang="en-US" b="1" dirty="0" err="1" smtClean="0">
                <a:solidFill>
                  <a:srgbClr val="FFFFFF"/>
                </a:solidFill>
                <a:latin typeface="Book Antiqua"/>
                <a:cs typeface="Book Antiqua"/>
              </a:rPr>
              <a:t>Dalberg</a:t>
            </a:r>
            <a:r>
              <a:rPr lang="en-US" b="1" dirty="0" smtClean="0">
                <a:solidFill>
                  <a:srgbClr val="FFFFFF"/>
                </a:solidFill>
                <a:latin typeface="Book Antiqua"/>
                <a:cs typeface="Book Antiqua"/>
              </a:rPr>
              <a:t> Advisors</a:t>
            </a:r>
            <a:endParaRPr lang="en-US" b="1" dirty="0">
              <a:solidFill>
                <a:srgbClr val="FFFFFF"/>
              </a:solidFill>
              <a:latin typeface="Book Antiqua"/>
              <a:cs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 xmlns:a16="http://schemas.microsoft.com/office/drawing/2014/main" id="{6668CF06-1A6F-0B86-2C4B-25B245106667}"/>
              </a:ext>
            </a:extLst>
          </p:cNvPr>
          <p:cNvGraphicFramePr>
            <a:graphicFrameLocks noChangeAspect="1"/>
          </p:cNvGraphicFramePr>
          <p:nvPr>
            <p:custDataLst>
              <p:tags r:id="rId2"/>
            </p:custDataLst>
            <p:extLst>
              <p:ext uri="{D42A27DB-BD31-4B8C-83A1-F6EECF244321}">
                <p14:modId xmlns:p14="http://schemas.microsoft.com/office/powerpoint/2010/main" val="2593453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9"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 xmlns:a16="http://schemas.microsoft.com/office/drawing/2014/main" id="{6668CF06-1A6F-0B86-2C4B-25B2451066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42AA1F1D-80AE-AFC8-DA7B-1CFFCD307382}"/>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9</a:t>
            </a:fld>
            <a:endParaRPr lang="en-US" dirty="0"/>
          </a:p>
        </p:txBody>
      </p:sp>
      <p:sp>
        <p:nvSpPr>
          <p:cNvPr id="3" name="Title 2">
            <a:extLst>
              <a:ext uri="{FF2B5EF4-FFF2-40B4-BE49-F238E27FC236}">
                <a16:creationId xmlns="" xmlns:a16="http://schemas.microsoft.com/office/drawing/2014/main" id="{F0886F35-BC29-5443-7CE6-6A3CF96B0D9E}"/>
              </a:ext>
            </a:extLst>
          </p:cNvPr>
          <p:cNvSpPr>
            <a:spLocks noGrp="1"/>
          </p:cNvSpPr>
          <p:nvPr>
            <p:ph type="title"/>
          </p:nvPr>
        </p:nvSpPr>
        <p:spPr/>
        <p:txBody>
          <a:bodyPr vert="horz"/>
          <a:lstStyle/>
          <a:p>
            <a:r>
              <a:rPr lang="en-US" sz="2300" dirty="0">
                <a:latin typeface="Book Antiqua" panose="02040602050305030304" pitchFamily="18" charset="0"/>
              </a:rPr>
              <a:t>Learnings from early trends: Deepening of impact for key developmental areas</a:t>
            </a:r>
          </a:p>
        </p:txBody>
      </p:sp>
      <p:sp>
        <p:nvSpPr>
          <p:cNvPr id="29" name="Rectangle 28">
            <a:extLst>
              <a:ext uri="{FF2B5EF4-FFF2-40B4-BE49-F238E27FC236}">
                <a16:creationId xmlns="" xmlns:a16="http://schemas.microsoft.com/office/drawing/2014/main" id="{F0CA1781-BD37-1FF6-8A42-06CFE8152090}"/>
              </a:ext>
            </a:extLst>
          </p:cNvPr>
          <p:cNvSpPr/>
          <p:nvPr/>
        </p:nvSpPr>
        <p:spPr>
          <a:xfrm>
            <a:off x="566715" y="1482878"/>
            <a:ext cx="2973152" cy="45719"/>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endParaRPr lang="en-US" sz="1477" dirty="0">
              <a:latin typeface="Book Antiqua" panose="02040602050305030304" pitchFamily="18" charset="0"/>
              <a:cs typeface="Arial" pitchFamily="34" charset="0"/>
            </a:endParaRPr>
          </a:p>
        </p:txBody>
      </p:sp>
      <p:sp>
        <p:nvSpPr>
          <p:cNvPr id="38" name="Rectangle 37">
            <a:extLst>
              <a:ext uri="{FF2B5EF4-FFF2-40B4-BE49-F238E27FC236}">
                <a16:creationId xmlns="" xmlns:a16="http://schemas.microsoft.com/office/drawing/2014/main" id="{36B218B6-3C1B-2733-023B-2E2CE1CB6FE6}"/>
              </a:ext>
            </a:extLst>
          </p:cNvPr>
          <p:cNvSpPr/>
          <p:nvPr/>
        </p:nvSpPr>
        <p:spPr>
          <a:xfrm>
            <a:off x="487358" y="1164923"/>
            <a:ext cx="6105018" cy="338554"/>
          </a:xfrm>
          <a:prstGeom prst="rect">
            <a:avLst/>
          </a:prstGeom>
        </p:spPr>
        <p:txBody>
          <a:bodyPr wrap="square">
            <a:spAutoFit/>
          </a:bodyPr>
          <a:lstStyle/>
          <a:p>
            <a:pPr lvl="0"/>
            <a:r>
              <a:rPr lang="en-GB" sz="1600" b="1" dirty="0">
                <a:solidFill>
                  <a:schemeClr val="tx1"/>
                </a:solidFill>
                <a:latin typeface="Book Antiqua" panose="02040602050305030304" pitchFamily="18" charset="0"/>
              </a:rPr>
              <a:t>Incentivization towards outcomes achievement has worked</a:t>
            </a:r>
            <a:endParaRPr lang="en-GB" sz="1600" dirty="0">
              <a:solidFill>
                <a:schemeClr val="tx1"/>
              </a:solidFill>
              <a:latin typeface="Book Antiqua" panose="02040602050305030304" pitchFamily="18" charset="0"/>
            </a:endParaRPr>
          </a:p>
        </p:txBody>
      </p:sp>
      <p:sp>
        <p:nvSpPr>
          <p:cNvPr id="42" name="Rectangle 41">
            <a:extLst>
              <a:ext uri="{FF2B5EF4-FFF2-40B4-BE49-F238E27FC236}">
                <a16:creationId xmlns="" xmlns:a16="http://schemas.microsoft.com/office/drawing/2014/main" id="{62576D18-21B6-B466-486A-0334875E6743}"/>
              </a:ext>
            </a:extLst>
          </p:cNvPr>
          <p:cNvSpPr/>
          <p:nvPr/>
        </p:nvSpPr>
        <p:spPr>
          <a:xfrm>
            <a:off x="566715" y="1592731"/>
            <a:ext cx="8915952" cy="954107"/>
          </a:xfrm>
          <a:prstGeom prst="rect">
            <a:avLst/>
          </a:prstGeom>
        </p:spPr>
        <p:txBody>
          <a:bodyPr wrap="square">
            <a:spAutoFit/>
          </a:bodyPr>
          <a:lstStyle/>
          <a:p>
            <a:pPr marL="285750" indent="-285750">
              <a:buFont typeface="Arial" panose="020B0604020202020204" pitchFamily="34" charset="0"/>
              <a:buChar char="•"/>
            </a:pPr>
            <a:r>
              <a:rPr lang="en-US" dirty="0">
                <a:latin typeface="Book Antiqua" panose="02040602050305030304" pitchFamily="18" charset="0"/>
              </a:rPr>
              <a:t>The Skill Impact Bond is tracking to outcomes (3m retention in job) achievement of 2-3x (conservatively) of what the ecosystem, including other grant models, were delivering</a:t>
            </a:r>
          </a:p>
          <a:p>
            <a:pPr marL="285750" indent="-285750">
              <a:buFont typeface="Arial" panose="020B0604020202020204" pitchFamily="34" charset="0"/>
              <a:buChar char="•"/>
            </a:pPr>
            <a:r>
              <a:rPr lang="en-US" dirty="0">
                <a:latin typeface="Book Antiqua" panose="02040602050305030304" pitchFamily="18" charset="0"/>
              </a:rPr>
              <a:t>Students under the Quality Education India impact bond learnt 2.5 times more than those in non-participating schools</a:t>
            </a:r>
          </a:p>
        </p:txBody>
      </p:sp>
      <p:sp>
        <p:nvSpPr>
          <p:cNvPr id="6" name="Rectangle 5">
            <a:extLst>
              <a:ext uri="{FF2B5EF4-FFF2-40B4-BE49-F238E27FC236}">
                <a16:creationId xmlns="" xmlns:a16="http://schemas.microsoft.com/office/drawing/2014/main" id="{2953D3E8-357B-2B52-F782-CBDC4E0ECB83}"/>
              </a:ext>
            </a:extLst>
          </p:cNvPr>
          <p:cNvSpPr/>
          <p:nvPr/>
        </p:nvSpPr>
        <p:spPr>
          <a:xfrm>
            <a:off x="566715" y="2867247"/>
            <a:ext cx="2973152" cy="45719"/>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endParaRPr lang="en-US" sz="1477" dirty="0">
              <a:latin typeface="Book Antiqua" panose="02040602050305030304" pitchFamily="18" charset="0"/>
              <a:cs typeface="Arial" pitchFamily="34" charset="0"/>
            </a:endParaRPr>
          </a:p>
        </p:txBody>
      </p:sp>
      <p:sp>
        <p:nvSpPr>
          <p:cNvPr id="9" name="Rectangle 8">
            <a:extLst>
              <a:ext uri="{FF2B5EF4-FFF2-40B4-BE49-F238E27FC236}">
                <a16:creationId xmlns="" xmlns:a16="http://schemas.microsoft.com/office/drawing/2014/main" id="{F83099B8-746A-166B-7A45-581B3BB6100A}"/>
              </a:ext>
            </a:extLst>
          </p:cNvPr>
          <p:cNvSpPr/>
          <p:nvPr/>
        </p:nvSpPr>
        <p:spPr>
          <a:xfrm>
            <a:off x="487357" y="2540595"/>
            <a:ext cx="9251003" cy="338554"/>
          </a:xfrm>
          <a:prstGeom prst="rect">
            <a:avLst/>
          </a:prstGeom>
        </p:spPr>
        <p:txBody>
          <a:bodyPr wrap="square">
            <a:spAutoFit/>
          </a:bodyPr>
          <a:lstStyle/>
          <a:p>
            <a:pPr lvl="0"/>
            <a:r>
              <a:rPr lang="en-GB" sz="1600" b="1" dirty="0">
                <a:solidFill>
                  <a:schemeClr val="tx1"/>
                </a:solidFill>
                <a:latin typeface="Book Antiqua" panose="02040602050305030304" pitchFamily="18" charset="0"/>
              </a:rPr>
              <a:t>Flexible funding, with simple outcomes focus, drives iteration and context-specific innovation</a:t>
            </a:r>
            <a:endParaRPr lang="en-GB" sz="1600" dirty="0">
              <a:solidFill>
                <a:schemeClr val="tx1"/>
              </a:solidFill>
              <a:latin typeface="Book Antiqua" panose="02040602050305030304" pitchFamily="18" charset="0"/>
            </a:endParaRPr>
          </a:p>
        </p:txBody>
      </p:sp>
      <p:sp>
        <p:nvSpPr>
          <p:cNvPr id="11" name="Rectangle 10">
            <a:extLst>
              <a:ext uri="{FF2B5EF4-FFF2-40B4-BE49-F238E27FC236}">
                <a16:creationId xmlns="" xmlns:a16="http://schemas.microsoft.com/office/drawing/2014/main" id="{1B166770-33B2-F841-407D-060928BCC59B}"/>
              </a:ext>
            </a:extLst>
          </p:cNvPr>
          <p:cNvSpPr/>
          <p:nvPr/>
        </p:nvSpPr>
        <p:spPr>
          <a:xfrm>
            <a:off x="558248" y="3053503"/>
            <a:ext cx="8915952" cy="738664"/>
          </a:xfrm>
          <a:prstGeom prst="rect">
            <a:avLst/>
          </a:prstGeom>
        </p:spPr>
        <p:txBody>
          <a:bodyPr wrap="square">
            <a:spAutoFit/>
          </a:bodyPr>
          <a:lstStyle/>
          <a:p>
            <a:pPr marL="285750" indent="-285750">
              <a:buFont typeface="Arial" panose="020B0604020202020204" pitchFamily="34" charset="0"/>
              <a:buChar char="•"/>
            </a:pPr>
            <a:r>
              <a:rPr lang="en-US" dirty="0">
                <a:latin typeface="Book Antiqua" panose="02040602050305030304" pitchFamily="18" charset="0"/>
              </a:rPr>
              <a:t>The Educate Girls Impact Bond had only achieved 50% of its learning targets at the second year. Using strong data systems and performance management, it revised its program design and achieved 160% of its learning target by the end of the third year. </a:t>
            </a:r>
            <a:endParaRPr lang="en-GB" dirty="0">
              <a:solidFill>
                <a:schemeClr val="tx1"/>
              </a:solidFill>
              <a:latin typeface="Book Antiqua" panose="02040602050305030304" pitchFamily="18" charset="0"/>
            </a:endParaRPr>
          </a:p>
        </p:txBody>
      </p:sp>
      <p:sp>
        <p:nvSpPr>
          <p:cNvPr id="12" name="Rectangle 11">
            <a:extLst>
              <a:ext uri="{FF2B5EF4-FFF2-40B4-BE49-F238E27FC236}">
                <a16:creationId xmlns="" xmlns:a16="http://schemas.microsoft.com/office/drawing/2014/main" id="{BC1B4760-8329-82C6-7045-C6F1F610265F}"/>
              </a:ext>
            </a:extLst>
          </p:cNvPr>
          <p:cNvSpPr/>
          <p:nvPr/>
        </p:nvSpPr>
        <p:spPr>
          <a:xfrm>
            <a:off x="566715" y="4243842"/>
            <a:ext cx="2973152" cy="45719"/>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endParaRPr lang="en-US" sz="1477" dirty="0">
              <a:latin typeface="Book Antiqua" panose="02040602050305030304" pitchFamily="18" charset="0"/>
              <a:cs typeface="Arial" pitchFamily="34" charset="0"/>
            </a:endParaRPr>
          </a:p>
        </p:txBody>
      </p:sp>
      <p:sp>
        <p:nvSpPr>
          <p:cNvPr id="13" name="Rectangle 12">
            <a:extLst>
              <a:ext uri="{FF2B5EF4-FFF2-40B4-BE49-F238E27FC236}">
                <a16:creationId xmlns="" xmlns:a16="http://schemas.microsoft.com/office/drawing/2014/main" id="{A64DDA42-A535-1A84-5556-1318D51ACDAA}"/>
              </a:ext>
            </a:extLst>
          </p:cNvPr>
          <p:cNvSpPr/>
          <p:nvPr/>
        </p:nvSpPr>
        <p:spPr>
          <a:xfrm>
            <a:off x="487357" y="3916267"/>
            <a:ext cx="8915951" cy="338554"/>
          </a:xfrm>
          <a:prstGeom prst="rect">
            <a:avLst/>
          </a:prstGeom>
        </p:spPr>
        <p:txBody>
          <a:bodyPr wrap="square">
            <a:spAutoFit/>
          </a:bodyPr>
          <a:lstStyle/>
          <a:p>
            <a:pPr lvl="0"/>
            <a:r>
              <a:rPr lang="en-GB" sz="1600" b="1" dirty="0">
                <a:solidFill>
                  <a:schemeClr val="tx1"/>
                </a:solidFill>
                <a:latin typeface="Book Antiqua" panose="02040602050305030304" pitchFamily="18" charset="0"/>
              </a:rPr>
              <a:t>Implementing non-profits have stepped up to drive sustainable success</a:t>
            </a:r>
            <a:endParaRPr lang="en-GB" sz="1600" dirty="0">
              <a:solidFill>
                <a:schemeClr val="tx1"/>
              </a:solidFill>
              <a:latin typeface="Book Antiqua" panose="02040602050305030304" pitchFamily="18" charset="0"/>
            </a:endParaRPr>
          </a:p>
        </p:txBody>
      </p:sp>
      <p:sp>
        <p:nvSpPr>
          <p:cNvPr id="14" name="Rectangle 13">
            <a:extLst>
              <a:ext uri="{FF2B5EF4-FFF2-40B4-BE49-F238E27FC236}">
                <a16:creationId xmlns="" xmlns:a16="http://schemas.microsoft.com/office/drawing/2014/main" id="{56162B54-9ED2-839C-00EF-F96B2FD179F6}"/>
              </a:ext>
            </a:extLst>
          </p:cNvPr>
          <p:cNvSpPr/>
          <p:nvPr/>
        </p:nvSpPr>
        <p:spPr>
          <a:xfrm>
            <a:off x="566715" y="4395019"/>
            <a:ext cx="8915952" cy="738664"/>
          </a:xfrm>
          <a:prstGeom prst="rect">
            <a:avLst/>
          </a:prstGeom>
        </p:spPr>
        <p:txBody>
          <a:bodyPr wrap="square">
            <a:spAutoFit/>
          </a:bodyPr>
          <a:lstStyle/>
          <a:p>
            <a:pPr marL="285750" indent="-285750">
              <a:buFont typeface="Arial" panose="020B0604020202020204" pitchFamily="34" charset="0"/>
              <a:buChar char="•"/>
            </a:pPr>
            <a:r>
              <a:rPr lang="en-US" dirty="0">
                <a:latin typeface="Book Antiqua" panose="02040602050305030304" pitchFamily="18" charset="0"/>
              </a:rPr>
              <a:t>Implementing partners that have been a part of outcomes-oriented structures have emphasized the transformation that they have gone through internally as well, supported by performance management</a:t>
            </a:r>
          </a:p>
          <a:p>
            <a:pPr marL="285750" indent="-285750">
              <a:buFont typeface="Arial" panose="020B0604020202020204" pitchFamily="34" charset="0"/>
              <a:buChar char="•"/>
            </a:pPr>
            <a:r>
              <a:rPr lang="en-US" dirty="0">
                <a:latin typeface="Book Antiqua" panose="02040602050305030304" pitchFamily="18" charset="0"/>
              </a:rPr>
              <a:t>This capacity building will make impact sustainable</a:t>
            </a:r>
          </a:p>
        </p:txBody>
      </p:sp>
      <p:sp>
        <p:nvSpPr>
          <p:cNvPr id="15" name="Rectangle 14">
            <a:extLst>
              <a:ext uri="{FF2B5EF4-FFF2-40B4-BE49-F238E27FC236}">
                <a16:creationId xmlns="" xmlns:a16="http://schemas.microsoft.com/office/drawing/2014/main" id="{78A010EB-E68C-F761-4FD9-D996FF618518}"/>
              </a:ext>
            </a:extLst>
          </p:cNvPr>
          <p:cNvSpPr/>
          <p:nvPr/>
        </p:nvSpPr>
        <p:spPr>
          <a:xfrm>
            <a:off x="566715" y="5620781"/>
            <a:ext cx="2973152" cy="45719"/>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endParaRPr lang="en-US" sz="1477" dirty="0">
              <a:latin typeface="Book Antiqua" panose="02040602050305030304" pitchFamily="18" charset="0"/>
              <a:cs typeface="Arial" pitchFamily="34" charset="0"/>
            </a:endParaRPr>
          </a:p>
        </p:txBody>
      </p:sp>
      <p:sp>
        <p:nvSpPr>
          <p:cNvPr id="16" name="Rectangle 15">
            <a:extLst>
              <a:ext uri="{FF2B5EF4-FFF2-40B4-BE49-F238E27FC236}">
                <a16:creationId xmlns="" xmlns:a16="http://schemas.microsoft.com/office/drawing/2014/main" id="{186AE29A-B8F0-ABFB-CA0B-DFD71F930186}"/>
              </a:ext>
            </a:extLst>
          </p:cNvPr>
          <p:cNvSpPr/>
          <p:nvPr/>
        </p:nvSpPr>
        <p:spPr>
          <a:xfrm>
            <a:off x="487357" y="5291940"/>
            <a:ext cx="8915951" cy="338554"/>
          </a:xfrm>
          <a:prstGeom prst="rect">
            <a:avLst/>
          </a:prstGeom>
        </p:spPr>
        <p:txBody>
          <a:bodyPr wrap="square">
            <a:spAutoFit/>
          </a:bodyPr>
          <a:lstStyle/>
          <a:p>
            <a:pPr lvl="0"/>
            <a:r>
              <a:rPr lang="en-GB" sz="1600" b="1" dirty="0">
                <a:solidFill>
                  <a:schemeClr val="tx1"/>
                </a:solidFill>
                <a:latin typeface="Book Antiqua" panose="02040602050305030304" pitchFamily="18" charset="0"/>
              </a:rPr>
              <a:t>Aspirations are moving higher, focus on mainstreaming &amp; systems change</a:t>
            </a:r>
            <a:endParaRPr lang="en-GB" sz="1600" dirty="0">
              <a:solidFill>
                <a:schemeClr val="tx1"/>
              </a:solidFill>
              <a:latin typeface="Book Antiqua" panose="02040602050305030304" pitchFamily="18" charset="0"/>
            </a:endParaRPr>
          </a:p>
        </p:txBody>
      </p:sp>
      <p:sp>
        <p:nvSpPr>
          <p:cNvPr id="17" name="Rectangle 16">
            <a:extLst>
              <a:ext uri="{FF2B5EF4-FFF2-40B4-BE49-F238E27FC236}">
                <a16:creationId xmlns="" xmlns:a16="http://schemas.microsoft.com/office/drawing/2014/main" id="{75F18C47-43B0-644A-2379-2242ACC1E4FA}"/>
              </a:ext>
            </a:extLst>
          </p:cNvPr>
          <p:cNvSpPr/>
          <p:nvPr/>
        </p:nvSpPr>
        <p:spPr>
          <a:xfrm>
            <a:off x="566715" y="5771958"/>
            <a:ext cx="8915952" cy="523220"/>
          </a:xfrm>
          <a:prstGeom prst="rect">
            <a:avLst/>
          </a:prstGeom>
        </p:spPr>
        <p:txBody>
          <a:bodyPr wrap="square">
            <a:spAutoFit/>
          </a:bodyPr>
          <a:lstStyle/>
          <a:p>
            <a:pPr marL="285750" indent="-285750">
              <a:buFont typeface="Arial" panose="020B0604020202020204" pitchFamily="34" charset="0"/>
              <a:buChar char="•"/>
            </a:pPr>
            <a:r>
              <a:rPr lang="en-US" dirty="0">
                <a:latin typeface="Book Antiqua" panose="02040602050305030304" pitchFamily="18" charset="0"/>
              </a:rPr>
              <a:t>As the proof of concept is proven, funders are now targeting larger scale of impact – looking to fund interventions (via RBFs) that transform systems and/or are amenable to large scale mainstreaming</a:t>
            </a:r>
          </a:p>
        </p:txBody>
      </p:sp>
    </p:spTree>
    <p:extLst>
      <p:ext uri="{BB962C8B-B14F-4D97-AF65-F5344CB8AC3E}">
        <p14:creationId xmlns:p14="http://schemas.microsoft.com/office/powerpoint/2010/main" val="178148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 xmlns:a16="http://schemas.microsoft.com/office/drawing/2014/main" id="{01CC7E7F-87B4-6740-FAAE-7892E148616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3" name="think-cell Slide" r:id="rId4" imgW="395" imgH="396" progId="TCLayout.ActiveDocument.1">
                  <p:embed/>
                </p:oleObj>
              </mc:Choice>
              <mc:Fallback>
                <p:oleObj name="think-cell Slide" r:id="rId4" imgW="395" imgH="396" progId="TCLayout.ActiveDocument.1">
                  <p:embed/>
                  <p:pic>
                    <p:nvPicPr>
                      <p:cNvPr id="5" name="think-cell data - do not delete" hidden="1">
                        <a:extLst>
                          <a:ext uri="{FF2B5EF4-FFF2-40B4-BE49-F238E27FC236}">
                            <a16:creationId xmlns="" xmlns:a16="http://schemas.microsoft.com/office/drawing/2014/main" id="{01CC7E7F-87B4-6740-FAAE-7892E14861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763BD78C-9BB6-91B6-A05E-E4E79DC3BA97}"/>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10</a:t>
            </a:fld>
            <a:endParaRPr lang="en-US" dirty="0"/>
          </a:p>
        </p:txBody>
      </p:sp>
      <p:sp>
        <p:nvSpPr>
          <p:cNvPr id="3" name="Title 2">
            <a:extLst>
              <a:ext uri="{FF2B5EF4-FFF2-40B4-BE49-F238E27FC236}">
                <a16:creationId xmlns="" xmlns:a16="http://schemas.microsoft.com/office/drawing/2014/main" id="{1F4A8E22-CF8D-0D52-4611-18044BD7C46E}"/>
              </a:ext>
            </a:extLst>
          </p:cNvPr>
          <p:cNvSpPr>
            <a:spLocks noGrp="1"/>
          </p:cNvSpPr>
          <p:nvPr>
            <p:ph type="title"/>
          </p:nvPr>
        </p:nvSpPr>
        <p:spPr/>
        <p:txBody>
          <a:bodyPr vert="horz"/>
          <a:lstStyle/>
          <a:p>
            <a:r>
              <a:rPr lang="en-US" sz="2300" dirty="0">
                <a:latin typeface="Book Antiqua" panose="02040602050305030304" pitchFamily="18" charset="0"/>
              </a:rPr>
              <a:t>Learnings from early trends: Early efforts have created a strong foundation for future expansion</a:t>
            </a:r>
          </a:p>
        </p:txBody>
      </p:sp>
      <p:sp>
        <p:nvSpPr>
          <p:cNvPr id="17" name="Rectangle 16">
            <a:extLst>
              <a:ext uri="{FF2B5EF4-FFF2-40B4-BE49-F238E27FC236}">
                <a16:creationId xmlns="" xmlns:a16="http://schemas.microsoft.com/office/drawing/2014/main" id="{A782C2A9-58B7-CEAD-C908-EDED1485B42C}"/>
              </a:ext>
            </a:extLst>
          </p:cNvPr>
          <p:cNvSpPr/>
          <p:nvPr/>
        </p:nvSpPr>
        <p:spPr>
          <a:xfrm>
            <a:off x="1436674" y="2518347"/>
            <a:ext cx="2973152" cy="45719"/>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endParaRPr lang="en-US" sz="1477" dirty="0">
              <a:latin typeface="Book Antiqua" panose="02040602050305030304" pitchFamily="18" charset="0"/>
              <a:cs typeface="Arial" pitchFamily="34" charset="0"/>
            </a:endParaRPr>
          </a:p>
        </p:txBody>
      </p:sp>
      <p:sp>
        <p:nvSpPr>
          <p:cNvPr id="18" name="Rectangle 17">
            <a:extLst>
              <a:ext uri="{FF2B5EF4-FFF2-40B4-BE49-F238E27FC236}">
                <a16:creationId xmlns="" xmlns:a16="http://schemas.microsoft.com/office/drawing/2014/main" id="{6E3E9A65-BF75-CEC2-10D2-661FA41312D5}"/>
              </a:ext>
            </a:extLst>
          </p:cNvPr>
          <p:cNvSpPr/>
          <p:nvPr/>
        </p:nvSpPr>
        <p:spPr>
          <a:xfrm>
            <a:off x="546395" y="1796064"/>
            <a:ext cx="3934164" cy="584775"/>
          </a:xfrm>
          <a:prstGeom prst="rect">
            <a:avLst/>
          </a:prstGeom>
        </p:spPr>
        <p:txBody>
          <a:bodyPr wrap="square">
            <a:spAutoFit/>
          </a:bodyPr>
          <a:lstStyle/>
          <a:p>
            <a:pPr lvl="0" algn="r"/>
            <a:r>
              <a:rPr lang="en-GB" sz="1600" b="1" dirty="0">
                <a:solidFill>
                  <a:schemeClr val="tx1"/>
                </a:solidFill>
                <a:latin typeface="Book Antiqua" panose="02040602050305030304" pitchFamily="18" charset="0"/>
              </a:rPr>
              <a:t>Deeper understanding of what it takes (including costs) to achieve outcomes</a:t>
            </a:r>
            <a:endParaRPr lang="en-GB" sz="1600" dirty="0">
              <a:solidFill>
                <a:schemeClr val="tx1"/>
              </a:solidFill>
              <a:latin typeface="Book Antiqua" panose="02040602050305030304" pitchFamily="18" charset="0"/>
            </a:endParaRPr>
          </a:p>
        </p:txBody>
      </p:sp>
      <p:sp>
        <p:nvSpPr>
          <p:cNvPr id="19" name="Oval 18">
            <a:extLst>
              <a:ext uri="{FF2B5EF4-FFF2-40B4-BE49-F238E27FC236}">
                <a16:creationId xmlns="" xmlns:a16="http://schemas.microsoft.com/office/drawing/2014/main" id="{65766EF4-F5DA-1058-AB58-C7EB9ED62E89}"/>
              </a:ext>
            </a:extLst>
          </p:cNvPr>
          <p:cNvSpPr/>
          <p:nvPr/>
        </p:nvSpPr>
        <p:spPr>
          <a:xfrm>
            <a:off x="4409826" y="2196441"/>
            <a:ext cx="1080000" cy="10800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4191C280-AE94-BCD4-CAF4-61DABC0C7368}"/>
              </a:ext>
            </a:extLst>
          </p:cNvPr>
          <p:cNvSpPr/>
          <p:nvPr/>
        </p:nvSpPr>
        <p:spPr>
          <a:xfrm>
            <a:off x="5482055" y="2518347"/>
            <a:ext cx="2973152" cy="45719"/>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defTabSz="844083"/>
            <a:endParaRPr lang="en-US" sz="1477" dirty="0">
              <a:latin typeface="Book Antiqua" panose="02040602050305030304" pitchFamily="18" charset="0"/>
              <a:cs typeface="Arial" pitchFamily="34" charset="0"/>
            </a:endParaRPr>
          </a:p>
        </p:txBody>
      </p:sp>
      <p:sp>
        <p:nvSpPr>
          <p:cNvPr id="21" name="Rectangle 20">
            <a:extLst>
              <a:ext uri="{FF2B5EF4-FFF2-40B4-BE49-F238E27FC236}">
                <a16:creationId xmlns="" xmlns:a16="http://schemas.microsoft.com/office/drawing/2014/main" id="{52EAC6E1-E143-B8AD-78BB-4BA0D9DB33E6}"/>
              </a:ext>
            </a:extLst>
          </p:cNvPr>
          <p:cNvSpPr/>
          <p:nvPr/>
        </p:nvSpPr>
        <p:spPr>
          <a:xfrm>
            <a:off x="5425443" y="1796064"/>
            <a:ext cx="3934164" cy="584775"/>
          </a:xfrm>
          <a:prstGeom prst="rect">
            <a:avLst/>
          </a:prstGeom>
        </p:spPr>
        <p:txBody>
          <a:bodyPr wrap="square">
            <a:spAutoFit/>
          </a:bodyPr>
          <a:lstStyle/>
          <a:p>
            <a:pPr lvl="0"/>
            <a:r>
              <a:rPr lang="en-GB" sz="1600" b="1" dirty="0">
                <a:solidFill>
                  <a:schemeClr val="tx1"/>
                </a:solidFill>
                <a:latin typeface="Book Antiqua" panose="02040602050305030304" pitchFamily="18" charset="0"/>
              </a:rPr>
              <a:t>The market now has experience in creating legal and financial structures</a:t>
            </a:r>
          </a:p>
          <a:p>
            <a:pPr lvl="0"/>
            <a:endParaRPr lang="en-GB" sz="1600" dirty="0">
              <a:solidFill>
                <a:schemeClr val="tx1"/>
              </a:solidFill>
              <a:latin typeface="Book Antiqua" panose="02040602050305030304" pitchFamily="18" charset="0"/>
            </a:endParaRPr>
          </a:p>
        </p:txBody>
      </p:sp>
      <p:sp>
        <p:nvSpPr>
          <p:cNvPr id="26" name="Rectangle 25">
            <a:extLst>
              <a:ext uri="{FF2B5EF4-FFF2-40B4-BE49-F238E27FC236}">
                <a16:creationId xmlns="" xmlns:a16="http://schemas.microsoft.com/office/drawing/2014/main" id="{EF2F7F3F-0D71-CB41-7A54-974B3155C333}"/>
              </a:ext>
            </a:extLst>
          </p:cNvPr>
          <p:cNvSpPr/>
          <p:nvPr/>
        </p:nvSpPr>
        <p:spPr>
          <a:xfrm>
            <a:off x="546395" y="2832410"/>
            <a:ext cx="3934164" cy="2893100"/>
          </a:xfrm>
          <a:prstGeom prst="rect">
            <a:avLst/>
          </a:prstGeom>
        </p:spPr>
        <p:txBody>
          <a:bodyPr wrap="square">
            <a:spAutoFit/>
          </a:bodyPr>
          <a:lstStyle/>
          <a:p>
            <a:pPr lvl="0" algn="r"/>
            <a:r>
              <a:rPr lang="en-GB" b="1" dirty="0">
                <a:solidFill>
                  <a:schemeClr val="accent6"/>
                </a:solidFill>
                <a:latin typeface="Book Antiqua" panose="02040602050305030304" pitchFamily="18" charset="0"/>
              </a:rPr>
              <a:t>Robust MEL and data generation, along with well-defined learning agendas, are helping distil an understanding of what it takes to achieve targeted outcomes</a:t>
            </a:r>
          </a:p>
          <a:p>
            <a:pPr lvl="0" algn="r"/>
            <a:endParaRPr lang="en-GB" dirty="0">
              <a:solidFill>
                <a:schemeClr val="tx1"/>
              </a:solidFill>
              <a:latin typeface="Book Antiqua" panose="02040602050305030304" pitchFamily="18" charset="0"/>
            </a:endParaRPr>
          </a:p>
          <a:p>
            <a:pPr lvl="0" algn="r"/>
            <a:r>
              <a:rPr lang="en-GB" dirty="0">
                <a:solidFill>
                  <a:schemeClr val="tx1"/>
                </a:solidFill>
                <a:latin typeface="Book Antiqua" panose="02040602050305030304" pitchFamily="18" charset="0"/>
              </a:rPr>
              <a:t>E.g., successful application of RBF in education has helped identify the cost of achieving learning outcomes in various contexts. </a:t>
            </a:r>
          </a:p>
          <a:p>
            <a:pPr lvl="0" algn="r"/>
            <a:endParaRPr lang="en-GB" dirty="0">
              <a:solidFill>
                <a:schemeClr val="tx1"/>
              </a:solidFill>
              <a:latin typeface="Book Antiqua" panose="02040602050305030304" pitchFamily="18" charset="0"/>
            </a:endParaRPr>
          </a:p>
          <a:p>
            <a:pPr lvl="0" algn="r"/>
            <a:r>
              <a:rPr lang="en-GB" dirty="0">
                <a:solidFill>
                  <a:schemeClr val="tx1"/>
                </a:solidFill>
                <a:latin typeface="Book Antiqua" panose="02040602050305030304" pitchFamily="18" charset="0"/>
              </a:rPr>
              <a:t>This will help improve ecosystem understanding, influence mainstream programs, and provide the infrastructure to scale RBFs, where needed</a:t>
            </a:r>
          </a:p>
        </p:txBody>
      </p:sp>
      <p:sp>
        <p:nvSpPr>
          <p:cNvPr id="27" name="Rectangle 26">
            <a:extLst>
              <a:ext uri="{FF2B5EF4-FFF2-40B4-BE49-F238E27FC236}">
                <a16:creationId xmlns="" xmlns:a16="http://schemas.microsoft.com/office/drawing/2014/main" id="{21FCB55A-F2E4-2177-B98B-14C32BD51F90}"/>
              </a:ext>
            </a:extLst>
          </p:cNvPr>
          <p:cNvSpPr/>
          <p:nvPr/>
        </p:nvSpPr>
        <p:spPr>
          <a:xfrm>
            <a:off x="5425443" y="2832410"/>
            <a:ext cx="3934164" cy="2893100"/>
          </a:xfrm>
          <a:prstGeom prst="rect">
            <a:avLst/>
          </a:prstGeom>
        </p:spPr>
        <p:txBody>
          <a:bodyPr wrap="square">
            <a:spAutoFit/>
          </a:bodyPr>
          <a:lstStyle/>
          <a:p>
            <a:pPr lvl="0"/>
            <a:r>
              <a:rPr lang="en-GB" b="1" dirty="0">
                <a:solidFill>
                  <a:schemeClr val="accent6"/>
                </a:solidFill>
                <a:latin typeface="Book Antiqua" panose="02040602050305030304" pitchFamily="18" charset="0"/>
              </a:rPr>
              <a:t>As more structures are implemented, there is a greater understanding of the kinds of legal and financial structures, approaches and mechanisms that work</a:t>
            </a:r>
          </a:p>
          <a:p>
            <a:pPr lvl="0"/>
            <a:endParaRPr lang="en-GB" dirty="0">
              <a:solidFill>
                <a:schemeClr val="tx1"/>
              </a:solidFill>
              <a:latin typeface="Book Antiqua" panose="02040602050305030304" pitchFamily="18" charset="0"/>
            </a:endParaRPr>
          </a:p>
          <a:p>
            <a:pPr lvl="0"/>
            <a:endParaRPr lang="en-GB" dirty="0">
              <a:solidFill>
                <a:schemeClr val="tx1"/>
              </a:solidFill>
              <a:latin typeface="Book Antiqua" panose="02040602050305030304" pitchFamily="18" charset="0"/>
            </a:endParaRPr>
          </a:p>
          <a:p>
            <a:pPr lvl="0"/>
            <a:r>
              <a:rPr lang="en-GB" dirty="0">
                <a:solidFill>
                  <a:schemeClr val="tx1"/>
                </a:solidFill>
                <a:latin typeface="Book Antiqua" panose="02040602050305030304" pitchFamily="18" charset="0"/>
              </a:rPr>
              <a:t>This has led to the creating of a core group of organizations, including non-profit actors, that now have a strong understanding of what it takes to set a transaction up for success, a key foundational element in facilitating future scale</a:t>
            </a:r>
          </a:p>
          <a:p>
            <a:pPr lvl="0"/>
            <a:endParaRPr lang="en-GB" dirty="0">
              <a:solidFill>
                <a:schemeClr val="tx1"/>
              </a:solidFill>
              <a:latin typeface="Book Antiqua" panose="02040602050305030304" pitchFamily="18" charset="0"/>
            </a:endParaRPr>
          </a:p>
          <a:p>
            <a:pPr lvl="0"/>
            <a:endParaRPr lang="en-GB" dirty="0">
              <a:solidFill>
                <a:schemeClr val="tx1"/>
              </a:solidFill>
              <a:latin typeface="Book Antiqua" panose="02040602050305030304" pitchFamily="18" charset="0"/>
            </a:endParaRPr>
          </a:p>
        </p:txBody>
      </p:sp>
      <p:sp>
        <p:nvSpPr>
          <p:cNvPr id="36" name="Oval 35">
            <a:extLst>
              <a:ext uri="{FF2B5EF4-FFF2-40B4-BE49-F238E27FC236}">
                <a16:creationId xmlns="" xmlns:a16="http://schemas.microsoft.com/office/drawing/2014/main" id="{917512DC-AE15-F6B3-5ED9-DBB5B038939F}"/>
              </a:ext>
            </a:extLst>
          </p:cNvPr>
          <p:cNvSpPr/>
          <p:nvPr/>
        </p:nvSpPr>
        <p:spPr>
          <a:xfrm>
            <a:off x="4625826" y="2413355"/>
            <a:ext cx="648000" cy="6461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0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 xmlns:a16="http://schemas.microsoft.com/office/drawing/2014/main" id="{1A3C522C-328A-B015-49D2-6E5897CD0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7" name="think-cell Slide" r:id="rId4" imgW="395" imgH="396" progId="TCLayout.ActiveDocument.1">
                  <p:embed/>
                </p:oleObj>
              </mc:Choice>
              <mc:Fallback>
                <p:oleObj name="think-cell Slide" r:id="rId4" imgW="395" imgH="396" progId="TCLayout.ActiveDocument.1">
                  <p:embed/>
                  <p:pic>
                    <p:nvPicPr>
                      <p:cNvPr id="5" name="think-cell data - do not delete" hidden="1">
                        <a:extLst>
                          <a:ext uri="{FF2B5EF4-FFF2-40B4-BE49-F238E27FC236}">
                            <a16:creationId xmlns="" xmlns:a16="http://schemas.microsoft.com/office/drawing/2014/main" id="{1A3C522C-328A-B015-49D2-6E5897CD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16D0E903-40E5-8747-5976-B26924294E19}"/>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11</a:t>
            </a:fld>
            <a:endParaRPr lang="en-US" dirty="0"/>
          </a:p>
        </p:txBody>
      </p:sp>
      <p:sp>
        <p:nvSpPr>
          <p:cNvPr id="3" name="Title 2">
            <a:extLst>
              <a:ext uri="{FF2B5EF4-FFF2-40B4-BE49-F238E27FC236}">
                <a16:creationId xmlns="" xmlns:a16="http://schemas.microsoft.com/office/drawing/2014/main" id="{D30FF1E8-C717-E32D-291C-B829219D697F}"/>
              </a:ext>
            </a:extLst>
          </p:cNvPr>
          <p:cNvSpPr>
            <a:spLocks noGrp="1"/>
          </p:cNvSpPr>
          <p:nvPr>
            <p:ph type="title"/>
          </p:nvPr>
        </p:nvSpPr>
        <p:spPr/>
        <p:txBody>
          <a:bodyPr vert="horz"/>
          <a:lstStyle/>
          <a:p>
            <a:r>
              <a:rPr lang="en-US" sz="2300" dirty="0">
                <a:latin typeface="Book Antiqua" panose="02040602050305030304" pitchFamily="18" charset="0"/>
              </a:rPr>
              <a:t>The direction of travel is clear, with multiple new disruptors on the horizon</a:t>
            </a:r>
          </a:p>
        </p:txBody>
      </p:sp>
      <p:sp>
        <p:nvSpPr>
          <p:cNvPr id="9" name="TextBox 8">
            <a:extLst>
              <a:ext uri="{FF2B5EF4-FFF2-40B4-BE49-F238E27FC236}">
                <a16:creationId xmlns="" xmlns:a16="http://schemas.microsoft.com/office/drawing/2014/main" id="{9A74B191-D672-DCC6-1997-3540E7784084}"/>
              </a:ext>
            </a:extLst>
          </p:cNvPr>
          <p:cNvSpPr txBox="1"/>
          <p:nvPr/>
        </p:nvSpPr>
        <p:spPr>
          <a:xfrm>
            <a:off x="3610155" y="2674505"/>
            <a:ext cx="5906218" cy="830997"/>
          </a:xfrm>
          <a:prstGeom prst="rect">
            <a:avLst/>
          </a:prstGeom>
          <a:solidFill>
            <a:srgbClr val="FCD5B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Book Antiqua"/>
                <a:cs typeface="Book Antiqua"/>
              </a:rPr>
              <a:t>“For encouraging important sunrise sectors such as climate action, deep-tech, digital economy, pharma and agri-tech, the government will promote thematic funds for blended finance”</a:t>
            </a:r>
            <a:endParaRPr lang="en-US" dirty="0">
              <a:latin typeface="Book Antiqua"/>
              <a:cs typeface="Book Antiqua"/>
            </a:endParaRPr>
          </a:p>
        </p:txBody>
      </p:sp>
      <p:sp>
        <p:nvSpPr>
          <p:cNvPr id="10" name="Arrow: Pentagon 9">
            <a:extLst>
              <a:ext uri="{FF2B5EF4-FFF2-40B4-BE49-F238E27FC236}">
                <a16:creationId xmlns="" xmlns:a16="http://schemas.microsoft.com/office/drawing/2014/main" id="{2D530BD5-C170-76F4-6762-66A9EEF9AAC5}"/>
              </a:ext>
            </a:extLst>
          </p:cNvPr>
          <p:cNvSpPr/>
          <p:nvPr/>
        </p:nvSpPr>
        <p:spPr>
          <a:xfrm>
            <a:off x="662829" y="1215197"/>
            <a:ext cx="2487283" cy="1006415"/>
          </a:xfrm>
          <a:prstGeom prst="homePlate">
            <a:avLst/>
          </a:prstGeom>
          <a:solidFill>
            <a:schemeClr val="bg1"/>
          </a:solidFill>
          <a:ln>
            <a:solidFill>
              <a:srgbClr val="0000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Book Antiqua"/>
                <a:cs typeface="Book Antiqua"/>
              </a:rPr>
              <a:t>Social Stock Exchange</a:t>
            </a:r>
          </a:p>
        </p:txBody>
      </p:sp>
      <p:sp>
        <p:nvSpPr>
          <p:cNvPr id="11" name="Arrow: Pentagon 7">
            <a:extLst>
              <a:ext uri="{FF2B5EF4-FFF2-40B4-BE49-F238E27FC236}">
                <a16:creationId xmlns="" xmlns:a16="http://schemas.microsoft.com/office/drawing/2014/main" id="{75A0FB0F-88F9-C7B1-9BE2-4B2A414511FA}"/>
              </a:ext>
            </a:extLst>
          </p:cNvPr>
          <p:cNvSpPr/>
          <p:nvPr/>
        </p:nvSpPr>
        <p:spPr>
          <a:xfrm>
            <a:off x="662829" y="2586796"/>
            <a:ext cx="2487283" cy="1006415"/>
          </a:xfrm>
          <a:prstGeom prst="homePlate">
            <a:avLst/>
          </a:prstGeom>
          <a:solidFill>
            <a:schemeClr val="bg1"/>
          </a:solidFill>
          <a:ln>
            <a:solidFill>
              <a:srgbClr val="0000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Book Antiqua"/>
                <a:cs typeface="Book Antiqua"/>
              </a:rPr>
              <a:t>Increasing focus from Government</a:t>
            </a:r>
          </a:p>
        </p:txBody>
      </p:sp>
      <p:sp>
        <p:nvSpPr>
          <p:cNvPr id="12" name="Arrow: Pentagon 7">
            <a:extLst>
              <a:ext uri="{FF2B5EF4-FFF2-40B4-BE49-F238E27FC236}">
                <a16:creationId xmlns="" xmlns:a16="http://schemas.microsoft.com/office/drawing/2014/main" id="{36B806AB-801D-A6D3-1137-CAD7518174E9}"/>
              </a:ext>
            </a:extLst>
          </p:cNvPr>
          <p:cNvSpPr/>
          <p:nvPr/>
        </p:nvSpPr>
        <p:spPr>
          <a:xfrm>
            <a:off x="662829" y="3958395"/>
            <a:ext cx="2487283" cy="1006415"/>
          </a:xfrm>
          <a:prstGeom prst="homePlate">
            <a:avLst/>
          </a:prstGeom>
          <a:solidFill>
            <a:schemeClr val="bg1"/>
          </a:solidFill>
          <a:ln>
            <a:solidFill>
              <a:srgbClr val="0000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Book Antiqua"/>
                <a:cs typeface="Book Antiqua"/>
              </a:rPr>
              <a:t>Rising interest of capital allocators/ owners  </a:t>
            </a:r>
          </a:p>
        </p:txBody>
      </p:sp>
      <p:sp>
        <p:nvSpPr>
          <p:cNvPr id="13" name="TextBox 12">
            <a:extLst>
              <a:ext uri="{FF2B5EF4-FFF2-40B4-BE49-F238E27FC236}">
                <a16:creationId xmlns="" xmlns:a16="http://schemas.microsoft.com/office/drawing/2014/main" id="{0C35D120-CA43-E16C-DEC3-285254178109}"/>
              </a:ext>
            </a:extLst>
          </p:cNvPr>
          <p:cNvSpPr txBox="1"/>
          <p:nvPr/>
        </p:nvSpPr>
        <p:spPr>
          <a:xfrm>
            <a:off x="3610155" y="4046104"/>
            <a:ext cx="5906218" cy="830997"/>
          </a:xfrm>
          <a:prstGeom prst="rect">
            <a:avLst/>
          </a:prstGeom>
          <a:solidFill>
            <a:srgbClr val="FCD5B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Book Antiqua"/>
                <a:cs typeface="Book Antiqua"/>
              </a:rPr>
              <a:t>Mainstream FIs such as banks, large NBFCs, impact funds in addition to DFIs increasing looking at blending as approach –80% of all capital mobilised till date in India  </a:t>
            </a:r>
          </a:p>
        </p:txBody>
      </p:sp>
      <p:sp>
        <p:nvSpPr>
          <p:cNvPr id="14" name="TextBox 13">
            <a:extLst>
              <a:ext uri="{FF2B5EF4-FFF2-40B4-BE49-F238E27FC236}">
                <a16:creationId xmlns="" xmlns:a16="http://schemas.microsoft.com/office/drawing/2014/main" id="{42421DAB-1533-C000-11E0-5DCC9DE38DD0}"/>
              </a:ext>
            </a:extLst>
          </p:cNvPr>
          <p:cNvSpPr txBox="1"/>
          <p:nvPr/>
        </p:nvSpPr>
        <p:spPr>
          <a:xfrm>
            <a:off x="3610155" y="1302906"/>
            <a:ext cx="5906218" cy="830997"/>
          </a:xfrm>
          <a:prstGeom prst="rect">
            <a:avLst/>
          </a:prstGeom>
          <a:solidFill>
            <a:srgbClr val="FCD5B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Book Antiqua"/>
                <a:cs typeface="Book Antiqua"/>
              </a:rPr>
              <a:t>Regulatory frameworks such as SSE can help provide the necessary impetus by bringing more transparency in reporting, standardizing metrics and mobilising capital </a:t>
            </a:r>
            <a:endParaRPr lang="en-US" dirty="0">
              <a:latin typeface="Book Antiqua"/>
              <a:cs typeface="Book Antiqua"/>
            </a:endParaRPr>
          </a:p>
        </p:txBody>
      </p:sp>
      <p:sp>
        <p:nvSpPr>
          <p:cNvPr id="15" name="Arrow: Pentagon 7">
            <a:extLst>
              <a:ext uri="{FF2B5EF4-FFF2-40B4-BE49-F238E27FC236}">
                <a16:creationId xmlns="" xmlns:a16="http://schemas.microsoft.com/office/drawing/2014/main" id="{8F9A0C97-37E8-4F45-6654-B6FB35F46D5A}"/>
              </a:ext>
            </a:extLst>
          </p:cNvPr>
          <p:cNvSpPr/>
          <p:nvPr/>
        </p:nvSpPr>
        <p:spPr>
          <a:xfrm>
            <a:off x="662829" y="5329995"/>
            <a:ext cx="2487283" cy="1006415"/>
          </a:xfrm>
          <a:prstGeom prst="homePlate">
            <a:avLst/>
          </a:prstGeom>
          <a:solidFill>
            <a:schemeClr val="bg1"/>
          </a:solidFill>
          <a:ln>
            <a:solidFill>
              <a:srgbClr val="0000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solidFill>
                <a:latin typeface="Book Antiqua"/>
                <a:cs typeface="Book Antiqua"/>
              </a:rPr>
              <a:t>Bespoke structures to facilities</a:t>
            </a:r>
          </a:p>
        </p:txBody>
      </p:sp>
      <p:sp>
        <p:nvSpPr>
          <p:cNvPr id="16" name="TextBox 15">
            <a:extLst>
              <a:ext uri="{FF2B5EF4-FFF2-40B4-BE49-F238E27FC236}">
                <a16:creationId xmlns="" xmlns:a16="http://schemas.microsoft.com/office/drawing/2014/main" id="{F8707FAC-8D06-8CD4-D162-084886D1637F}"/>
              </a:ext>
            </a:extLst>
          </p:cNvPr>
          <p:cNvSpPr txBox="1"/>
          <p:nvPr/>
        </p:nvSpPr>
        <p:spPr>
          <a:xfrm>
            <a:off x="3610155" y="5417704"/>
            <a:ext cx="5906218" cy="830997"/>
          </a:xfrm>
          <a:prstGeom prst="rect">
            <a:avLst/>
          </a:prstGeom>
          <a:solidFill>
            <a:srgbClr val="FCD5B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Book Antiqua"/>
                <a:cs typeface="Book Antiqua"/>
              </a:rPr>
              <a:t>Sectors/ themes such as education, agriculture, healthcare, climate, WASH are ripe for scale and are moving away from bespoke structures to large scale facilities and funds</a:t>
            </a:r>
          </a:p>
        </p:txBody>
      </p:sp>
    </p:spTree>
    <p:extLst>
      <p:ext uri="{BB962C8B-B14F-4D97-AF65-F5344CB8AC3E}">
        <p14:creationId xmlns:p14="http://schemas.microsoft.com/office/powerpoint/2010/main" val="100198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 xmlns:a16="http://schemas.microsoft.com/office/drawing/2014/main" id="{28FEF852-F918-C54A-9C24-D3E9D85B8F2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1" name="think-cell Slide" r:id="rId7" imgW="395" imgH="396" progId="TCLayout.ActiveDocument.1">
                  <p:embed/>
                </p:oleObj>
              </mc:Choice>
              <mc:Fallback>
                <p:oleObj name="think-cell Slide" r:id="rId7" imgW="395" imgH="396" progId="TCLayout.ActiveDocument.1">
                  <p:embed/>
                  <p:pic>
                    <p:nvPicPr>
                      <p:cNvPr id="5" name="think-cell data - do not delete" hidden="1">
                        <a:extLst>
                          <a:ext uri="{FF2B5EF4-FFF2-40B4-BE49-F238E27FC236}">
                            <a16:creationId xmlns="" xmlns:a16="http://schemas.microsoft.com/office/drawing/2014/main" id="{28FEF852-F918-C54A-9C24-D3E9D85B8F2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0D5E5E91-A8D5-F620-34FD-A68C4E1E3EBA}"/>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12</a:t>
            </a:fld>
            <a:endParaRPr lang="en-US" dirty="0"/>
          </a:p>
        </p:txBody>
      </p:sp>
      <p:sp>
        <p:nvSpPr>
          <p:cNvPr id="3" name="Title 2">
            <a:extLst>
              <a:ext uri="{FF2B5EF4-FFF2-40B4-BE49-F238E27FC236}">
                <a16:creationId xmlns="" xmlns:a16="http://schemas.microsoft.com/office/drawing/2014/main" id="{C1144D44-7E51-BFD8-8B05-9E633ACD7E25}"/>
              </a:ext>
            </a:extLst>
          </p:cNvPr>
          <p:cNvSpPr>
            <a:spLocks noGrp="1"/>
          </p:cNvSpPr>
          <p:nvPr>
            <p:ph type="title"/>
          </p:nvPr>
        </p:nvSpPr>
        <p:spPr/>
        <p:txBody>
          <a:bodyPr vert="horz"/>
          <a:lstStyle/>
          <a:p>
            <a:r>
              <a:rPr lang="en-US" sz="2300" dirty="0">
                <a:latin typeface="Book Antiqua" panose="02040602050305030304" pitchFamily="18" charset="0"/>
              </a:rPr>
              <a:t>Learnings from early trends: Despite the significant progress, some challenges to scaling blended finance in India remain</a:t>
            </a:r>
            <a:endParaRPr lang="en-US" sz="2300" dirty="0"/>
          </a:p>
        </p:txBody>
      </p:sp>
      <p:sp>
        <p:nvSpPr>
          <p:cNvPr id="4" name="Rectangle 3">
            <a:extLst>
              <a:ext uri="{FF2B5EF4-FFF2-40B4-BE49-F238E27FC236}">
                <a16:creationId xmlns="" xmlns:a16="http://schemas.microsoft.com/office/drawing/2014/main" id="{110E54C8-BAF0-3A88-6A93-5F3B75B9A1EF}"/>
              </a:ext>
            </a:extLst>
          </p:cNvPr>
          <p:cNvSpPr/>
          <p:nvPr/>
        </p:nvSpPr>
        <p:spPr>
          <a:xfrm>
            <a:off x="5715001" y="4506915"/>
            <a:ext cx="3508375" cy="638175"/>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srgbClr val="606060"/>
                </a:solidFill>
                <a:latin typeface="Book Antiqua" panose="02040602050305030304" pitchFamily="18" charset="0"/>
                <a:cs typeface="Arial" pitchFamily="34" charset="0"/>
              </a:rPr>
              <a:t>Limited ways to bring together private and philanthropic actors</a:t>
            </a:r>
            <a:endParaRPr kumimoji="0" lang="en-IN" sz="1200" b="1" u="none" strike="noStrike" kern="1200" cap="none" spc="0" normalizeH="0" baseline="0" noProof="0">
              <a:ln>
                <a:noFill/>
              </a:ln>
              <a:solidFill>
                <a:srgbClr val="606060"/>
              </a:solidFill>
              <a:effectLst/>
              <a:uLnTx/>
              <a:uFillTx/>
              <a:latin typeface="Book Antiqua" panose="02040602050305030304" pitchFamily="18" charset="0"/>
              <a:cs typeface="Arial" pitchFamily="34" charset="0"/>
            </a:endParaRPr>
          </a:p>
        </p:txBody>
      </p:sp>
      <p:sp>
        <p:nvSpPr>
          <p:cNvPr id="6" name="Rectangle 5">
            <a:extLst>
              <a:ext uri="{FF2B5EF4-FFF2-40B4-BE49-F238E27FC236}">
                <a16:creationId xmlns="" xmlns:a16="http://schemas.microsoft.com/office/drawing/2014/main" id="{EA7CFC08-660B-609F-7F1A-F79EE5952AFB}"/>
              </a:ext>
            </a:extLst>
          </p:cNvPr>
          <p:cNvSpPr/>
          <p:nvPr/>
        </p:nvSpPr>
        <p:spPr>
          <a:xfrm>
            <a:off x="-158750" y="3081338"/>
            <a:ext cx="3411538" cy="704850"/>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606060"/>
                </a:solidFill>
                <a:effectLst/>
                <a:uLnTx/>
                <a:uFillTx/>
                <a:latin typeface="Book Antiqua" panose="02040602050305030304" pitchFamily="18" charset="0"/>
                <a:cs typeface="Arial" pitchFamily="34" charset="0"/>
              </a:rPr>
              <a:t>Narrow application of current instruments</a:t>
            </a:r>
          </a:p>
        </p:txBody>
      </p:sp>
      <p:sp>
        <p:nvSpPr>
          <p:cNvPr id="7" name="Rectangle 6">
            <a:extLst>
              <a:ext uri="{FF2B5EF4-FFF2-40B4-BE49-F238E27FC236}">
                <a16:creationId xmlns="" xmlns:a16="http://schemas.microsoft.com/office/drawing/2014/main" id="{3BA05665-4B57-8626-6899-11C38426EDBA}"/>
              </a:ext>
            </a:extLst>
          </p:cNvPr>
          <p:cNvSpPr/>
          <p:nvPr/>
        </p:nvSpPr>
        <p:spPr>
          <a:xfrm>
            <a:off x="5715001" y="1906588"/>
            <a:ext cx="3635375" cy="704850"/>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606060"/>
                </a:solidFill>
                <a:effectLst/>
                <a:uLnTx/>
                <a:uFillTx/>
                <a:latin typeface="Book Antiqua" panose="02040602050305030304" pitchFamily="18" charset="0"/>
                <a:cs typeface="Arial" pitchFamily="34" charset="0"/>
              </a:rPr>
              <a:t>Regulatory complexity and restrictions</a:t>
            </a:r>
          </a:p>
        </p:txBody>
      </p:sp>
      <p:sp>
        <p:nvSpPr>
          <p:cNvPr id="9" name="Rectangle 8">
            <a:extLst>
              <a:ext uri="{FF2B5EF4-FFF2-40B4-BE49-F238E27FC236}">
                <a16:creationId xmlns="" xmlns:a16="http://schemas.microsoft.com/office/drawing/2014/main" id="{45820ED8-E517-D335-2EAB-61E9BBE09F01}"/>
              </a:ext>
            </a:extLst>
          </p:cNvPr>
          <p:cNvSpPr/>
          <p:nvPr/>
        </p:nvSpPr>
        <p:spPr>
          <a:xfrm>
            <a:off x="6310313" y="3081338"/>
            <a:ext cx="3411538" cy="704850"/>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606060"/>
                </a:solidFill>
                <a:effectLst/>
                <a:uLnTx/>
                <a:uFillTx/>
                <a:latin typeface="Book Antiqua" panose="02040602050305030304" pitchFamily="18" charset="0"/>
                <a:cs typeface="Arial" pitchFamily="34" charset="0"/>
              </a:rPr>
              <a:t>Lack of quality and standardized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606060"/>
                </a:solidFill>
                <a:effectLst/>
                <a:uLnTx/>
                <a:uFillTx/>
                <a:latin typeface="Book Antiqua" panose="02040602050305030304" pitchFamily="18" charset="0"/>
                <a:cs typeface="Arial" pitchFamily="34" charset="0"/>
              </a:rPr>
              <a:t>data</a:t>
            </a:r>
          </a:p>
        </p:txBody>
      </p:sp>
      <p:sp>
        <p:nvSpPr>
          <p:cNvPr id="10" name="Rectangle 9">
            <a:extLst>
              <a:ext uri="{FF2B5EF4-FFF2-40B4-BE49-F238E27FC236}">
                <a16:creationId xmlns="" xmlns:a16="http://schemas.microsoft.com/office/drawing/2014/main" id="{339F3FB2-53D0-A8E4-5A18-59644F3EA70D}"/>
              </a:ext>
            </a:extLst>
          </p:cNvPr>
          <p:cNvSpPr/>
          <p:nvPr/>
        </p:nvSpPr>
        <p:spPr>
          <a:xfrm>
            <a:off x="152401" y="1906588"/>
            <a:ext cx="3635375" cy="704850"/>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606060"/>
                </a:solidFill>
                <a:latin typeface="Book Antiqua" panose="02040602050305030304" pitchFamily="18" charset="0"/>
                <a:cs typeface="Arial" pitchFamily="34" charset="0"/>
              </a:rPr>
              <a:t>Costs and complexities of structuring</a:t>
            </a:r>
          </a:p>
        </p:txBody>
      </p:sp>
      <p:sp>
        <p:nvSpPr>
          <p:cNvPr id="11" name="Oval 10">
            <a:extLst>
              <a:ext uri="{FF2B5EF4-FFF2-40B4-BE49-F238E27FC236}">
                <a16:creationId xmlns="" xmlns:a16="http://schemas.microsoft.com/office/drawing/2014/main" id="{0E7FDCD2-6405-C0B7-942F-5E5F1C56B71F}"/>
              </a:ext>
            </a:extLst>
          </p:cNvPr>
          <p:cNvSpPr/>
          <p:nvPr/>
        </p:nvSpPr>
        <p:spPr>
          <a:xfrm>
            <a:off x="3279140" y="1881823"/>
            <a:ext cx="2989263" cy="2987675"/>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aphicFrame>
        <p:nvGraphicFramePr>
          <p:cNvPr id="72" name="Chart 71">
            <a:extLst>
              <a:ext uri="{FF2B5EF4-FFF2-40B4-BE49-F238E27FC236}">
                <a16:creationId xmlns="" xmlns:a16="http://schemas.microsoft.com/office/drawing/2014/main" id="{CDB54B85-239B-189E-F68C-D3ADA9F99768}"/>
              </a:ext>
            </a:extLst>
          </p:cNvPr>
          <p:cNvGraphicFramePr/>
          <p:nvPr>
            <p:custDataLst>
              <p:tags r:id="rId3"/>
            </p:custDataLst>
          </p:nvPr>
        </p:nvGraphicFramePr>
        <p:xfrm>
          <a:off x="3268663" y="1868488"/>
          <a:ext cx="3022600" cy="3022600"/>
        </p:xfrm>
        <a:graphic>
          <a:graphicData uri="http://schemas.openxmlformats.org/drawingml/2006/chart">
            <c:chart xmlns:c="http://schemas.openxmlformats.org/drawingml/2006/chart" xmlns:r="http://schemas.openxmlformats.org/officeDocument/2006/relationships" r:id="rId9"/>
          </a:graphicData>
        </a:graphic>
      </p:graphicFrame>
      <p:cxnSp>
        <p:nvCxnSpPr>
          <p:cNvPr id="14" name="Straight Connector 13">
            <a:extLst>
              <a:ext uri="{FF2B5EF4-FFF2-40B4-BE49-F238E27FC236}">
                <a16:creationId xmlns="" xmlns:a16="http://schemas.microsoft.com/office/drawing/2014/main" id="{96B56074-1F37-2D2F-7CEA-FC8EA372E694}"/>
              </a:ext>
            </a:extLst>
          </p:cNvPr>
          <p:cNvCxnSpPr/>
          <p:nvPr>
            <p:custDataLst>
              <p:tags r:id="rId4"/>
            </p:custDataLst>
          </p:nvPr>
        </p:nvCxnSpPr>
        <p:spPr bwMode="white">
          <a:xfrm flipH="1" flipV="1">
            <a:off x="3543300" y="2665413"/>
            <a:ext cx="1236663" cy="714375"/>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 xmlns:a16="http://schemas.microsoft.com/office/drawing/2014/main" id="{7BE0BE22-0038-0E2C-DF35-8020361EF3E1}"/>
              </a:ext>
            </a:extLst>
          </p:cNvPr>
          <p:cNvCxnSpPr/>
          <p:nvPr>
            <p:custDataLst>
              <p:tags r:id="rId5"/>
            </p:custDataLst>
          </p:nvPr>
        </p:nvCxnSpPr>
        <p:spPr bwMode="grayWhite">
          <a:xfrm flipH="1">
            <a:off x="3543300" y="3379788"/>
            <a:ext cx="1236663" cy="714375"/>
          </a:xfrm>
          <a:prstGeom prst="line">
            <a:avLst/>
          </a:prstGeom>
          <a:ln w="19050" cap="flat" cmpd="sng" algn="ctr">
            <a:solidFill>
              <a:srgbClr val="FFFFF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 xmlns:a16="http://schemas.microsoft.com/office/drawing/2014/main" id="{34B9166F-2C78-E173-E1B7-1F9A68A4027E}"/>
              </a:ext>
            </a:extLst>
          </p:cNvPr>
          <p:cNvSpPr/>
          <p:nvPr/>
        </p:nvSpPr>
        <p:spPr>
          <a:xfrm>
            <a:off x="4154488" y="2735263"/>
            <a:ext cx="1258888" cy="12604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lumMod val="65000"/>
                    <a:lumOff val="35000"/>
                  </a:schemeClr>
                </a:solidFill>
              </a:rPr>
              <a:t>Barriers to blended finance tools</a:t>
            </a:r>
          </a:p>
        </p:txBody>
      </p:sp>
      <p:pic>
        <p:nvPicPr>
          <p:cNvPr id="17" name="Graphic 16" descr="Lightbulb and gear outline">
            <a:extLst>
              <a:ext uri="{FF2B5EF4-FFF2-40B4-BE49-F238E27FC236}">
                <a16:creationId xmlns="" xmlns:a16="http://schemas.microsoft.com/office/drawing/2014/main" id="{F11B4DA5-4687-BDF2-EB47-0717F3BDA3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454400" y="3087688"/>
            <a:ext cx="663575" cy="663575"/>
          </a:xfrm>
          <a:prstGeom prst="rect">
            <a:avLst/>
          </a:prstGeom>
        </p:spPr>
      </p:pic>
      <p:pic>
        <p:nvPicPr>
          <p:cNvPr id="18" name="Graphic 17" descr="Research outline">
            <a:extLst>
              <a:ext uri="{FF2B5EF4-FFF2-40B4-BE49-F238E27FC236}">
                <a16:creationId xmlns="" xmlns:a16="http://schemas.microsoft.com/office/drawing/2014/main" id="{7418B10E-2FEF-1E66-E85B-A5E1A043F9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503863" y="3114675"/>
            <a:ext cx="654050" cy="654050"/>
          </a:xfrm>
          <a:prstGeom prst="rect">
            <a:avLst/>
          </a:prstGeom>
        </p:spPr>
      </p:pic>
      <p:pic>
        <p:nvPicPr>
          <p:cNvPr id="19" name="Graphic 18" descr="Court outline">
            <a:extLst>
              <a:ext uri="{FF2B5EF4-FFF2-40B4-BE49-F238E27FC236}">
                <a16:creationId xmlns="" xmlns:a16="http://schemas.microsoft.com/office/drawing/2014/main" id="{2C579E44-51B7-F15B-03FC-28A0691A7ED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064125" y="2203450"/>
            <a:ext cx="650875" cy="650875"/>
          </a:xfrm>
          <a:prstGeom prst="rect">
            <a:avLst/>
          </a:prstGeom>
        </p:spPr>
      </p:pic>
      <p:pic>
        <p:nvPicPr>
          <p:cNvPr id="20" name="Graphic 19" descr="Money outline">
            <a:extLst>
              <a:ext uri="{FF2B5EF4-FFF2-40B4-BE49-F238E27FC236}">
                <a16:creationId xmlns="" xmlns:a16="http://schemas.microsoft.com/office/drawing/2014/main" id="{2AD0B0F8-1854-8785-B5FA-398EF0CEF13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913188" y="2100263"/>
            <a:ext cx="663575" cy="663575"/>
          </a:xfrm>
          <a:prstGeom prst="rect">
            <a:avLst/>
          </a:prstGeom>
        </p:spPr>
      </p:pic>
      <p:pic>
        <p:nvPicPr>
          <p:cNvPr id="21" name="Graphic 20" descr="Users outline">
            <a:extLst>
              <a:ext uri="{FF2B5EF4-FFF2-40B4-BE49-F238E27FC236}">
                <a16:creationId xmlns="" xmlns:a16="http://schemas.microsoft.com/office/drawing/2014/main" id="{F2464C47-FC34-8560-916E-053E2E23532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4927600" y="3921125"/>
            <a:ext cx="655638" cy="655638"/>
          </a:xfrm>
          <a:prstGeom prst="rect">
            <a:avLst/>
          </a:prstGeom>
        </p:spPr>
      </p:pic>
      <p:pic>
        <p:nvPicPr>
          <p:cNvPr id="22" name="Graphic 21" descr="Questions outline">
            <a:extLst>
              <a:ext uri="{FF2B5EF4-FFF2-40B4-BE49-F238E27FC236}">
                <a16:creationId xmlns="" xmlns:a16="http://schemas.microsoft.com/office/drawing/2014/main" id="{71CC5AB5-B470-7911-281D-077946AE19F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3913188" y="3908425"/>
            <a:ext cx="638175" cy="638175"/>
          </a:xfrm>
          <a:prstGeom prst="rect">
            <a:avLst/>
          </a:prstGeom>
        </p:spPr>
      </p:pic>
      <p:sp>
        <p:nvSpPr>
          <p:cNvPr id="23" name="Rectangle 22">
            <a:extLst>
              <a:ext uri="{FF2B5EF4-FFF2-40B4-BE49-F238E27FC236}">
                <a16:creationId xmlns="" xmlns:a16="http://schemas.microsoft.com/office/drawing/2014/main" id="{E3910C35-D3E7-6CC1-B5F8-BEC8A5160DCF}"/>
              </a:ext>
            </a:extLst>
          </p:cNvPr>
          <p:cNvSpPr/>
          <p:nvPr/>
        </p:nvSpPr>
        <p:spPr>
          <a:xfrm>
            <a:off x="279401" y="4506915"/>
            <a:ext cx="3508375" cy="638175"/>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srgbClr val="606060"/>
                </a:solidFill>
                <a:latin typeface="Book Antiqua" panose="02040602050305030304" pitchFamily="18" charset="0"/>
                <a:cs typeface="Arial" pitchFamily="34" charset="0"/>
              </a:rPr>
              <a:t>Limited stakeholder awareness and capacity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200" b="1" u="none" strike="noStrike" kern="1200" cap="none" spc="0" normalizeH="0" baseline="0" noProof="0" dirty="0">
              <a:ln>
                <a:noFill/>
              </a:ln>
              <a:solidFill>
                <a:srgbClr val="606060"/>
              </a:solidFill>
              <a:effectLst/>
              <a:uLnTx/>
              <a:uFillTx/>
              <a:latin typeface="Book Antiqua" panose="02040602050305030304" pitchFamily="18" charset="0"/>
              <a:cs typeface="Arial" pitchFamily="34" charset="0"/>
            </a:endParaRPr>
          </a:p>
        </p:txBody>
      </p:sp>
      <p:sp>
        <p:nvSpPr>
          <p:cNvPr id="24" name="Rectangle: Rounded Corners 23">
            <a:extLst>
              <a:ext uri="{FF2B5EF4-FFF2-40B4-BE49-F238E27FC236}">
                <a16:creationId xmlns="" xmlns:a16="http://schemas.microsoft.com/office/drawing/2014/main" id="{A1F754DD-03DF-B1C8-8F18-5D190D6668CC}"/>
              </a:ext>
            </a:extLst>
          </p:cNvPr>
          <p:cNvSpPr/>
          <p:nvPr/>
        </p:nvSpPr>
        <p:spPr>
          <a:xfrm>
            <a:off x="399415" y="5643564"/>
            <a:ext cx="8763000" cy="785813"/>
          </a:xfrm>
          <a:prstGeom prst="roundRect">
            <a:avLst/>
          </a:prstGeom>
          <a:noFill/>
          <a:ln w="9525">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b="1" dirty="0">
                <a:latin typeface="Book Antiqua" panose="02040602050305030304" pitchFamily="18" charset="0"/>
              </a:rPr>
              <a:t>T</a:t>
            </a:r>
            <a:r>
              <a:rPr lang="en-US" sz="1400" b="1" dirty="0">
                <a:effectLst/>
                <a:latin typeface="Book Antiqua" panose="02040602050305030304" pitchFamily="18" charset="0"/>
              </a:rPr>
              <a:t>he challenges are especially difficult for implementation partners / non-profits to address. </a:t>
            </a:r>
            <a:r>
              <a:rPr lang="en-US" sz="1400" dirty="0">
                <a:effectLst/>
                <a:latin typeface="Book Antiqua" panose="02040602050305030304" pitchFamily="18" charset="0"/>
              </a:rPr>
              <a:t>While there are several on-ground initiatives that could benefit from catalyzing blended finance, organizations face several barriers to initiating such transactions</a:t>
            </a:r>
          </a:p>
        </p:txBody>
      </p:sp>
    </p:spTree>
    <p:extLst>
      <p:ext uri="{BB962C8B-B14F-4D97-AF65-F5344CB8AC3E}">
        <p14:creationId xmlns:p14="http://schemas.microsoft.com/office/powerpoint/2010/main" val="165976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 xmlns:a16="http://schemas.microsoft.com/office/drawing/2014/main" id="{B7F3E82A-5EA2-34E3-099E-A7F188B84EB1}"/>
              </a:ext>
            </a:extLst>
          </p:cNvPr>
          <p:cNvGraphicFramePr>
            <a:graphicFrameLocks noChangeAspect="1"/>
          </p:cNvGraphicFramePr>
          <p:nvPr>
            <p:custDataLst>
              <p:tags r:id="rId2"/>
            </p:custDataLst>
            <p:extLst>
              <p:ext uri="{D42A27DB-BD31-4B8C-83A1-F6EECF244321}">
                <p14:modId xmlns:p14="http://schemas.microsoft.com/office/powerpoint/2010/main" val="477661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5" name="think-cell Slide" r:id="rId4" imgW="395" imgH="396" progId="TCLayout.ActiveDocument.1">
                  <p:embed/>
                </p:oleObj>
              </mc:Choice>
              <mc:Fallback>
                <p:oleObj name="think-cell Slide" r:id="rId4" imgW="395" imgH="396" progId="TCLayout.ActiveDocument.1">
                  <p:embed/>
                  <p:pic>
                    <p:nvPicPr>
                      <p:cNvPr id="5" name="think-cell data - do not delete" hidden="1">
                        <a:extLst>
                          <a:ext uri="{FF2B5EF4-FFF2-40B4-BE49-F238E27FC236}">
                            <a16:creationId xmlns="" xmlns:a16="http://schemas.microsoft.com/office/drawing/2014/main" id="{B7F3E82A-5EA2-34E3-099E-A7F188B84E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BFBEC8FC-67B6-AEC6-B4AB-0C68FCB44759}"/>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13</a:t>
            </a:fld>
            <a:endParaRPr lang="en-US" dirty="0"/>
          </a:p>
        </p:txBody>
      </p:sp>
      <p:sp>
        <p:nvSpPr>
          <p:cNvPr id="3" name="Title 2">
            <a:extLst>
              <a:ext uri="{FF2B5EF4-FFF2-40B4-BE49-F238E27FC236}">
                <a16:creationId xmlns="" xmlns:a16="http://schemas.microsoft.com/office/drawing/2014/main" id="{F80E97D5-C954-525F-ADD9-7FBF11788C75}"/>
              </a:ext>
            </a:extLst>
          </p:cNvPr>
          <p:cNvSpPr>
            <a:spLocks noGrp="1"/>
          </p:cNvSpPr>
          <p:nvPr>
            <p:ph type="title"/>
          </p:nvPr>
        </p:nvSpPr>
        <p:spPr/>
        <p:txBody>
          <a:bodyPr vert="horz"/>
          <a:lstStyle/>
          <a:p>
            <a:r>
              <a:rPr lang="en-US" sz="2300" dirty="0">
                <a:latin typeface="Book Antiqua" panose="02040602050305030304" pitchFamily="18" charset="0"/>
              </a:rPr>
              <a:t>Learnings from early trends: Transaction implementation needs to evolve substantially</a:t>
            </a:r>
          </a:p>
        </p:txBody>
      </p:sp>
      <p:grpSp>
        <p:nvGrpSpPr>
          <p:cNvPr id="6" name="Group 5">
            <a:extLst>
              <a:ext uri="{FF2B5EF4-FFF2-40B4-BE49-F238E27FC236}">
                <a16:creationId xmlns="" xmlns:a16="http://schemas.microsoft.com/office/drawing/2014/main" id="{32246B59-0862-4D7D-990D-334935008DA6}"/>
              </a:ext>
            </a:extLst>
          </p:cNvPr>
          <p:cNvGrpSpPr/>
          <p:nvPr/>
        </p:nvGrpSpPr>
        <p:grpSpPr>
          <a:xfrm>
            <a:off x="273320" y="1461166"/>
            <a:ext cx="8946880" cy="2327206"/>
            <a:chOff x="338635" y="1576279"/>
            <a:chExt cx="8946880" cy="2327206"/>
          </a:xfrm>
        </p:grpSpPr>
        <p:sp>
          <p:nvSpPr>
            <p:cNvPr id="10" name="TextBox 9">
              <a:extLst>
                <a:ext uri="{FF2B5EF4-FFF2-40B4-BE49-F238E27FC236}">
                  <a16:creationId xmlns="" xmlns:a16="http://schemas.microsoft.com/office/drawing/2014/main" id="{8378E960-63C3-8CCE-D7E6-E4D24A82B4E9}"/>
                </a:ext>
              </a:extLst>
            </p:cNvPr>
            <p:cNvSpPr txBox="1"/>
            <p:nvPr/>
          </p:nvSpPr>
          <p:spPr>
            <a:xfrm>
              <a:off x="338635" y="1578000"/>
              <a:ext cx="2038805" cy="2108321"/>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Book Antiqua"/>
                <a:cs typeface="Book Antiqua"/>
              </a:endParaRPr>
            </a:p>
          </p:txBody>
        </p:sp>
        <p:sp>
          <p:nvSpPr>
            <p:cNvPr id="13" name="Rectangle 12">
              <a:extLst>
                <a:ext uri="{FF2B5EF4-FFF2-40B4-BE49-F238E27FC236}">
                  <a16:creationId xmlns="" xmlns:a16="http://schemas.microsoft.com/office/drawing/2014/main" id="{79881241-94C7-32D0-8F92-DCB87A16F638}"/>
                </a:ext>
              </a:extLst>
            </p:cNvPr>
            <p:cNvSpPr/>
            <p:nvPr/>
          </p:nvSpPr>
          <p:spPr>
            <a:xfrm>
              <a:off x="437274" y="2379867"/>
              <a:ext cx="1838566" cy="510134"/>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Book Antiqua" panose="02040602050305030304" pitchFamily="18" charset="0"/>
                  <a:cs typeface="Arial" pitchFamily="34" charset="0"/>
                </a:rPr>
                <a:t>During the set-up stage</a:t>
              </a:r>
            </a:p>
          </p:txBody>
        </p:sp>
        <p:sp>
          <p:nvSpPr>
            <p:cNvPr id="21" name="Rectangle 20">
              <a:extLst>
                <a:ext uri="{FF2B5EF4-FFF2-40B4-BE49-F238E27FC236}">
                  <a16:creationId xmlns="" xmlns:a16="http://schemas.microsoft.com/office/drawing/2014/main" id="{B11FC267-CFE0-1FEF-B580-3D9046BCACAD}"/>
                </a:ext>
              </a:extLst>
            </p:cNvPr>
            <p:cNvSpPr/>
            <p:nvPr/>
          </p:nvSpPr>
          <p:spPr>
            <a:xfrm>
              <a:off x="2958667" y="1576279"/>
              <a:ext cx="6326848" cy="584775"/>
            </a:xfrm>
            <a:prstGeom prst="rect">
              <a:avLst/>
            </a:prstGeom>
          </p:spPr>
          <p:txBody>
            <a:bodyPr wrap="square">
              <a:spAutoFit/>
            </a:bodyPr>
            <a:lstStyle/>
            <a:p>
              <a:pPr lvl="0"/>
              <a:r>
                <a:rPr lang="en-US" sz="1600" b="1" dirty="0">
                  <a:effectLst/>
                  <a:latin typeface="Book Antiqua" panose="02040602050305030304" pitchFamily="18" charset="0"/>
                  <a:ea typeface="Calibri" panose="020F0502020204030204" pitchFamily="34" charset="0"/>
                  <a:cs typeface="Times New Roman" panose="02020603050405020304" pitchFamily="18" charset="0"/>
                </a:rPr>
                <a:t>Clearly outline key decision points and criteria for moving forward – </a:t>
              </a:r>
              <a:r>
                <a:rPr lang="en-US" sz="1600" dirty="0">
                  <a:latin typeface="Book Antiqua" panose="02040602050305030304" pitchFamily="18" charset="0"/>
                  <a:ea typeface="Calibri" panose="020F0502020204030204" pitchFamily="34" charset="0"/>
                  <a:cs typeface="Times New Roman" panose="02020603050405020304" pitchFamily="18" charset="0"/>
                </a:rPr>
                <a:t>do not be afraid to walk away</a:t>
              </a: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8022A89F-1756-E032-BCCF-6F2D290A3803}"/>
                </a:ext>
              </a:extLst>
            </p:cNvPr>
            <p:cNvSpPr/>
            <p:nvPr/>
          </p:nvSpPr>
          <p:spPr>
            <a:xfrm>
              <a:off x="2958667" y="2462884"/>
              <a:ext cx="6326847" cy="584775"/>
            </a:xfrm>
            <a:prstGeom prst="rect">
              <a:avLst/>
            </a:prstGeom>
          </p:spPr>
          <p:txBody>
            <a:bodyPr wrap="square">
              <a:spAutoFit/>
            </a:bodyPr>
            <a:lstStyle/>
            <a:p>
              <a:pPr lvl="0"/>
              <a:r>
                <a:rPr lang="en-US" sz="1600" b="1" dirty="0">
                  <a:effectLst/>
                  <a:latin typeface="Book Antiqua" panose="02040602050305030304" pitchFamily="18" charset="0"/>
                  <a:ea typeface="Calibri" panose="020F0502020204030204" pitchFamily="34" charset="0"/>
                  <a:cs typeface="Times New Roman" panose="02020603050405020304" pitchFamily="18" charset="0"/>
                </a:rPr>
                <a:t>Identify the suitability of the financial instrument early on </a:t>
              </a:r>
              <a:r>
                <a:rPr lang="en-US" sz="1600" dirty="0">
                  <a:effectLst/>
                  <a:latin typeface="Book Antiqua" panose="02040602050305030304" pitchFamily="18" charset="0"/>
                  <a:ea typeface="Calibri" panose="020F0502020204030204" pitchFamily="34" charset="0"/>
                  <a:cs typeface="Times New Roman" panose="02020603050405020304" pitchFamily="18" charset="0"/>
                </a:rPr>
                <a:t>– no need to use a blended instrument where a grant will suffice</a:t>
              </a:r>
            </a:p>
          </p:txBody>
        </p:sp>
        <p:sp>
          <p:nvSpPr>
            <p:cNvPr id="26" name="Rectangle 25">
              <a:extLst>
                <a:ext uri="{FF2B5EF4-FFF2-40B4-BE49-F238E27FC236}">
                  <a16:creationId xmlns="" xmlns:a16="http://schemas.microsoft.com/office/drawing/2014/main" id="{29A1AF2D-11EB-00C5-E320-843A4FD08B38}"/>
                </a:ext>
              </a:extLst>
            </p:cNvPr>
            <p:cNvSpPr/>
            <p:nvPr/>
          </p:nvSpPr>
          <p:spPr>
            <a:xfrm>
              <a:off x="2515187" y="1578000"/>
              <a:ext cx="378165" cy="581333"/>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600" b="1" dirty="0">
                  <a:solidFill>
                    <a:schemeClr val="bg1"/>
                  </a:solidFill>
                  <a:latin typeface="Book Antiqua" panose="02040602050305030304" pitchFamily="18" charset="0"/>
                  <a:cs typeface="Arial" pitchFamily="34" charset="0"/>
                </a:rPr>
                <a:t>1</a:t>
              </a:r>
            </a:p>
          </p:txBody>
        </p:sp>
        <p:sp>
          <p:nvSpPr>
            <p:cNvPr id="27" name="Rectangle 26">
              <a:extLst>
                <a:ext uri="{FF2B5EF4-FFF2-40B4-BE49-F238E27FC236}">
                  <a16:creationId xmlns="" xmlns:a16="http://schemas.microsoft.com/office/drawing/2014/main" id="{8B13ADDE-A22B-B8DB-AA09-CF0279EDC02C}"/>
                </a:ext>
              </a:extLst>
            </p:cNvPr>
            <p:cNvSpPr/>
            <p:nvPr/>
          </p:nvSpPr>
          <p:spPr>
            <a:xfrm>
              <a:off x="2958667" y="3134044"/>
              <a:ext cx="6326845" cy="769441"/>
            </a:xfrm>
            <a:prstGeom prst="rect">
              <a:avLst/>
            </a:prstGeom>
          </p:spPr>
          <p:txBody>
            <a:bodyPr wrap="square">
              <a:spAutoFit/>
            </a:bodyPr>
            <a:lstStyle/>
            <a:p>
              <a:pPr lvl="0"/>
              <a:r>
                <a:rPr lang="en-US" sz="1600" b="1" dirty="0">
                  <a:effectLst/>
                  <a:latin typeface="Book Antiqua" panose="02040602050305030304" pitchFamily="18" charset="0"/>
                  <a:ea typeface="Calibri" panose="020F0502020204030204" pitchFamily="34" charset="0"/>
                  <a:cs typeface="Times New Roman" panose="02020603050405020304" pitchFamily="18" charset="0"/>
                </a:rPr>
                <a:t>Bring key stakeholders together early in the design process </a:t>
              </a:r>
              <a:r>
                <a:rPr lang="en-US" sz="1600" dirty="0">
                  <a:effectLst/>
                  <a:latin typeface="Book Antiqua" panose="02040602050305030304" pitchFamily="18" charset="0"/>
                  <a:ea typeface="Calibri" panose="020F0502020204030204" pitchFamily="34" charset="0"/>
                  <a:cs typeface="Times New Roman" panose="02020603050405020304" pitchFamily="18" charset="0"/>
                </a:rPr>
                <a:t>– ensure design is collaborative and leverages everyone’s expertise</a:t>
              </a:r>
            </a:p>
            <a:p>
              <a:pPr lvl="0"/>
              <a:endParaRPr lang="en-GB" sz="1200" dirty="0">
                <a:solidFill>
                  <a:schemeClr val="tx1"/>
                </a:solidFill>
                <a:latin typeface="Book Antiqua" panose="02040602050305030304" pitchFamily="18" charset="0"/>
              </a:endParaRPr>
            </a:p>
          </p:txBody>
        </p:sp>
        <p:sp>
          <p:nvSpPr>
            <p:cNvPr id="28" name="Rectangle 27">
              <a:extLst>
                <a:ext uri="{FF2B5EF4-FFF2-40B4-BE49-F238E27FC236}">
                  <a16:creationId xmlns="" xmlns:a16="http://schemas.microsoft.com/office/drawing/2014/main" id="{77ADBA43-7AB3-DABF-B662-D8E0A27DF724}"/>
                </a:ext>
              </a:extLst>
            </p:cNvPr>
            <p:cNvSpPr/>
            <p:nvPr/>
          </p:nvSpPr>
          <p:spPr>
            <a:xfrm>
              <a:off x="2515187" y="2341494"/>
              <a:ext cx="378165" cy="581333"/>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600" b="1" dirty="0">
                  <a:solidFill>
                    <a:schemeClr val="bg1"/>
                  </a:solidFill>
                  <a:latin typeface="Book Antiqua" panose="02040602050305030304" pitchFamily="18" charset="0"/>
                  <a:cs typeface="Arial" pitchFamily="34" charset="0"/>
                </a:rPr>
                <a:t>2</a:t>
              </a:r>
            </a:p>
          </p:txBody>
        </p:sp>
        <p:sp>
          <p:nvSpPr>
            <p:cNvPr id="29" name="Rectangle 28">
              <a:extLst>
                <a:ext uri="{FF2B5EF4-FFF2-40B4-BE49-F238E27FC236}">
                  <a16:creationId xmlns="" xmlns:a16="http://schemas.microsoft.com/office/drawing/2014/main" id="{1B0286CA-CB81-D92D-7005-D53F43C5A8A2}"/>
                </a:ext>
              </a:extLst>
            </p:cNvPr>
            <p:cNvSpPr/>
            <p:nvPr/>
          </p:nvSpPr>
          <p:spPr>
            <a:xfrm>
              <a:off x="2515187" y="3104988"/>
              <a:ext cx="378165" cy="581333"/>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600" b="1" dirty="0">
                  <a:solidFill>
                    <a:schemeClr val="bg1"/>
                  </a:solidFill>
                  <a:latin typeface="Book Antiqua" panose="02040602050305030304" pitchFamily="18" charset="0"/>
                  <a:cs typeface="Arial" pitchFamily="34" charset="0"/>
                </a:rPr>
                <a:t>3</a:t>
              </a:r>
            </a:p>
          </p:txBody>
        </p:sp>
      </p:grpSp>
      <p:grpSp>
        <p:nvGrpSpPr>
          <p:cNvPr id="7" name="Group 6">
            <a:extLst>
              <a:ext uri="{FF2B5EF4-FFF2-40B4-BE49-F238E27FC236}">
                <a16:creationId xmlns="" xmlns:a16="http://schemas.microsoft.com/office/drawing/2014/main" id="{A7241E72-3CF5-4B9B-53DE-7D437DE4353E}"/>
              </a:ext>
            </a:extLst>
          </p:cNvPr>
          <p:cNvGrpSpPr/>
          <p:nvPr/>
        </p:nvGrpSpPr>
        <p:grpSpPr>
          <a:xfrm>
            <a:off x="273320" y="3952087"/>
            <a:ext cx="8946877" cy="2108321"/>
            <a:chOff x="338635" y="4067200"/>
            <a:chExt cx="8946877" cy="2108321"/>
          </a:xfrm>
        </p:grpSpPr>
        <p:sp>
          <p:nvSpPr>
            <p:cNvPr id="16" name="TextBox 15">
              <a:extLst>
                <a:ext uri="{FF2B5EF4-FFF2-40B4-BE49-F238E27FC236}">
                  <a16:creationId xmlns="" xmlns:a16="http://schemas.microsoft.com/office/drawing/2014/main" id="{30200F48-EAB4-D103-E1CB-51DA85FEBFC7}"/>
                </a:ext>
              </a:extLst>
            </p:cNvPr>
            <p:cNvSpPr txBox="1"/>
            <p:nvPr/>
          </p:nvSpPr>
          <p:spPr>
            <a:xfrm>
              <a:off x="338635" y="4067200"/>
              <a:ext cx="2038805" cy="2108321"/>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Book Antiqua"/>
                <a:cs typeface="Book Antiqua"/>
              </a:endParaRPr>
            </a:p>
          </p:txBody>
        </p:sp>
        <p:sp>
          <p:nvSpPr>
            <p:cNvPr id="18" name="Rectangle 17">
              <a:extLst>
                <a:ext uri="{FF2B5EF4-FFF2-40B4-BE49-F238E27FC236}">
                  <a16:creationId xmlns="" xmlns:a16="http://schemas.microsoft.com/office/drawing/2014/main" id="{5051A544-12A6-F2C4-3ED6-8BAA1158EFA9}"/>
                </a:ext>
              </a:extLst>
            </p:cNvPr>
            <p:cNvSpPr/>
            <p:nvPr/>
          </p:nvSpPr>
          <p:spPr>
            <a:xfrm>
              <a:off x="409755" y="4769866"/>
              <a:ext cx="1866085" cy="510134"/>
            </a:xfrm>
            <a:prstGeom prst="rect">
              <a:avLst/>
            </a:prstGeom>
            <a:no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Book Antiqua" panose="02040602050305030304" pitchFamily="18" charset="0"/>
                  <a:cs typeface="Arial" pitchFamily="34" charset="0"/>
                </a:rPr>
                <a:t>During implementation</a:t>
              </a:r>
            </a:p>
          </p:txBody>
        </p:sp>
        <p:sp>
          <p:nvSpPr>
            <p:cNvPr id="30" name="Rectangle 29">
              <a:extLst>
                <a:ext uri="{FF2B5EF4-FFF2-40B4-BE49-F238E27FC236}">
                  <a16:creationId xmlns="" xmlns:a16="http://schemas.microsoft.com/office/drawing/2014/main" id="{2013A64B-0482-68A8-4B14-675C0134094A}"/>
                </a:ext>
              </a:extLst>
            </p:cNvPr>
            <p:cNvSpPr/>
            <p:nvPr/>
          </p:nvSpPr>
          <p:spPr>
            <a:xfrm>
              <a:off x="2515186" y="4067200"/>
              <a:ext cx="378165" cy="971968"/>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600" b="1" dirty="0">
                  <a:solidFill>
                    <a:schemeClr val="bg1"/>
                  </a:solidFill>
                  <a:latin typeface="Book Antiqua" panose="02040602050305030304" pitchFamily="18" charset="0"/>
                  <a:cs typeface="Arial" pitchFamily="34" charset="0"/>
                </a:rPr>
                <a:t>1</a:t>
              </a:r>
            </a:p>
          </p:txBody>
        </p:sp>
        <p:sp>
          <p:nvSpPr>
            <p:cNvPr id="31" name="Rectangle 30">
              <a:extLst>
                <a:ext uri="{FF2B5EF4-FFF2-40B4-BE49-F238E27FC236}">
                  <a16:creationId xmlns="" xmlns:a16="http://schemas.microsoft.com/office/drawing/2014/main" id="{01A95397-E476-C0F7-0B64-988E1D19D43D}"/>
                </a:ext>
              </a:extLst>
            </p:cNvPr>
            <p:cNvSpPr/>
            <p:nvPr/>
          </p:nvSpPr>
          <p:spPr>
            <a:xfrm>
              <a:off x="2515186" y="5203553"/>
              <a:ext cx="378165" cy="971968"/>
            </a:xfrm>
            <a:prstGeom prst="rect">
              <a:avLst/>
            </a:prstGeom>
            <a:solidFill>
              <a:schemeClr val="accent6"/>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defTabSz="844083"/>
              <a:r>
                <a:rPr lang="en-US" sz="1600" b="1" dirty="0">
                  <a:solidFill>
                    <a:schemeClr val="bg1"/>
                  </a:solidFill>
                  <a:latin typeface="Book Antiqua" panose="02040602050305030304" pitchFamily="18" charset="0"/>
                  <a:cs typeface="Arial" pitchFamily="34" charset="0"/>
                </a:rPr>
                <a:t>2</a:t>
              </a:r>
            </a:p>
          </p:txBody>
        </p:sp>
        <p:sp>
          <p:nvSpPr>
            <p:cNvPr id="32" name="Rectangle 31">
              <a:extLst>
                <a:ext uri="{FF2B5EF4-FFF2-40B4-BE49-F238E27FC236}">
                  <a16:creationId xmlns="" xmlns:a16="http://schemas.microsoft.com/office/drawing/2014/main" id="{B053925F-37CC-7B4E-25A1-D9AA4C4188A8}"/>
                </a:ext>
              </a:extLst>
            </p:cNvPr>
            <p:cNvSpPr/>
            <p:nvPr/>
          </p:nvSpPr>
          <p:spPr>
            <a:xfrm>
              <a:off x="2958667" y="4260797"/>
              <a:ext cx="6326845" cy="584775"/>
            </a:xfrm>
            <a:prstGeom prst="rect">
              <a:avLst/>
            </a:prstGeom>
          </p:spPr>
          <p:txBody>
            <a:bodyPr wrap="square">
              <a:spAutoFit/>
            </a:bodyPr>
            <a:lstStyle/>
            <a:p>
              <a:pPr lvl="0"/>
              <a:r>
                <a:rPr lang="en-US" sz="1600" b="1" dirty="0">
                  <a:effectLst/>
                  <a:latin typeface="Book Antiqua" panose="02040602050305030304" pitchFamily="18" charset="0"/>
                  <a:ea typeface="Calibri" panose="020F0502020204030204" pitchFamily="34" charset="0"/>
                  <a:cs typeface="Times New Roman" panose="02020603050405020304" pitchFamily="18" charset="0"/>
                </a:rPr>
                <a:t>Create strong performance contracts anchored to core outcomes </a:t>
              </a:r>
              <a:r>
                <a:rPr lang="en-US" sz="1600" dirty="0">
                  <a:effectLst/>
                  <a:latin typeface="Book Antiqua" panose="02040602050305030304" pitchFamily="18" charset="0"/>
                  <a:ea typeface="Calibri" panose="020F0502020204030204" pitchFamily="34" charset="0"/>
                  <a:cs typeface="Times New Roman" panose="02020603050405020304" pitchFamily="18" charset="0"/>
                </a:rPr>
                <a:t>– align on core outcomes and the MEL process</a:t>
              </a:r>
              <a:endParaRPr lang="en-GB" sz="1200" dirty="0">
                <a:solidFill>
                  <a:schemeClr val="tx1"/>
                </a:solidFill>
                <a:latin typeface="Book Antiqua" panose="02040602050305030304" pitchFamily="18" charset="0"/>
              </a:endParaRPr>
            </a:p>
          </p:txBody>
        </p:sp>
        <p:sp>
          <p:nvSpPr>
            <p:cNvPr id="33" name="Rectangle 32">
              <a:extLst>
                <a:ext uri="{FF2B5EF4-FFF2-40B4-BE49-F238E27FC236}">
                  <a16:creationId xmlns="" xmlns:a16="http://schemas.microsoft.com/office/drawing/2014/main" id="{7B1310B3-014D-AE00-C659-EBC4212A6004}"/>
                </a:ext>
              </a:extLst>
            </p:cNvPr>
            <p:cNvSpPr/>
            <p:nvPr/>
          </p:nvSpPr>
          <p:spPr>
            <a:xfrm>
              <a:off x="2958667" y="5520260"/>
              <a:ext cx="6326845" cy="584775"/>
            </a:xfrm>
            <a:prstGeom prst="rect">
              <a:avLst/>
            </a:prstGeom>
          </p:spPr>
          <p:txBody>
            <a:bodyPr wrap="square">
              <a:spAutoFit/>
            </a:bodyPr>
            <a:lstStyle/>
            <a:p>
              <a:pPr lvl="0"/>
              <a:r>
                <a:rPr lang="en-US" sz="1600" b="1" dirty="0">
                  <a:effectLst/>
                  <a:latin typeface="Book Antiqua" panose="02040602050305030304" pitchFamily="18" charset="0"/>
                  <a:ea typeface="Calibri" panose="020F0502020204030204" pitchFamily="34" charset="0"/>
                  <a:cs typeface="Times New Roman" panose="02020603050405020304" pitchFamily="18" charset="0"/>
                </a:rPr>
                <a:t>Plan ahead for “unknown knowns” </a:t>
              </a:r>
              <a:r>
                <a:rPr lang="en-US" sz="1600" dirty="0">
                  <a:effectLst/>
                  <a:latin typeface="Book Antiqua" panose="02040602050305030304" pitchFamily="18" charset="0"/>
                  <a:ea typeface="Calibri" panose="020F0502020204030204" pitchFamily="34" charset="0"/>
                  <a:cs typeface="Times New Roman" panose="02020603050405020304" pitchFamily="18" charset="0"/>
                </a:rPr>
                <a:t>– codify responses to events that could potentially disrupt the </a:t>
              </a:r>
              <a:r>
                <a:rPr lang="en-US" sz="1600" dirty="0">
                  <a:latin typeface="Book Antiqua" panose="02040602050305030304" pitchFamily="18" charset="0"/>
                  <a:ea typeface="Calibri" panose="020F0502020204030204" pitchFamily="34" charset="0"/>
                  <a:cs typeface="Times New Roman" panose="02020603050405020304" pitchFamily="18" charset="0"/>
                </a:rPr>
                <a:t>intervention</a:t>
              </a:r>
              <a:endParaRPr lang="en-GB" sz="1200" dirty="0">
                <a:solidFill>
                  <a:schemeClr val="tx1"/>
                </a:solidFill>
                <a:latin typeface="Book Antiqua" panose="02040602050305030304" pitchFamily="18" charset="0"/>
              </a:endParaRPr>
            </a:p>
          </p:txBody>
        </p:sp>
      </p:grpSp>
    </p:spTree>
    <p:extLst>
      <p:ext uri="{BB962C8B-B14F-4D97-AF65-F5344CB8AC3E}">
        <p14:creationId xmlns:p14="http://schemas.microsoft.com/office/powerpoint/2010/main" val="265109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B63AFDD-23E1-E644-91FD-266B3D57DC53}"/>
              </a:ext>
            </a:extLst>
          </p:cNvPr>
          <p:cNvSpPr txBox="1"/>
          <p:nvPr/>
        </p:nvSpPr>
        <p:spPr>
          <a:xfrm>
            <a:off x="137160" y="274320"/>
            <a:ext cx="9601200" cy="594360"/>
          </a:xfrm>
          <a:prstGeom prst="rect">
            <a:avLst/>
          </a:prstGeom>
          <a:noFill/>
        </p:spPr>
        <p:txBody>
          <a:bodyPr wrap="square" rtlCol="0" anchor="ctr">
            <a:noAutofit/>
          </a:bodyPr>
          <a:lstStyle/>
          <a:p>
            <a:r>
              <a:rPr lang="en-US" sz="2300" b="1" dirty="0">
                <a:latin typeface="Book Antiqua" panose="02040602050305030304" pitchFamily="18" charset="0"/>
              </a:rPr>
              <a:t>Unlocking blended finance in India will require a multi-pronged approach</a:t>
            </a:r>
            <a:endParaRPr lang="en-US" sz="2300" dirty="0">
              <a:latin typeface="Book Antiqua" panose="02040602050305030304" pitchFamily="18" charset="0"/>
            </a:endParaRPr>
          </a:p>
        </p:txBody>
      </p:sp>
      <p:sp>
        <p:nvSpPr>
          <p:cNvPr id="5" name="Google Shape;132;p8">
            <a:extLst>
              <a:ext uri="{FF2B5EF4-FFF2-40B4-BE49-F238E27FC236}">
                <a16:creationId xmlns="" xmlns:a16="http://schemas.microsoft.com/office/drawing/2014/main" id="{A5EDA6D7-6E21-E549-BD83-AB87C14EBE18}"/>
              </a:ext>
            </a:extLst>
          </p:cNvPr>
          <p:cNvSpPr/>
          <p:nvPr/>
        </p:nvSpPr>
        <p:spPr>
          <a:xfrm>
            <a:off x="1353832" y="3154228"/>
            <a:ext cx="2568893" cy="626302"/>
          </a:xfrm>
          <a:prstGeom prst="rect">
            <a:avLst/>
          </a:prstGeom>
          <a:solidFill>
            <a:schemeClr val="accent6">
              <a:lumMod val="75000"/>
            </a:scheme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800" b="1" i="0" u="none" strike="noStrike" cap="none" dirty="0">
                <a:solidFill>
                  <a:schemeClr val="bg1"/>
                </a:solidFill>
                <a:latin typeface="Book Antiqua" panose="02040602050305030304" pitchFamily="18" charset="0"/>
                <a:ea typeface="Arial"/>
                <a:cs typeface="Arial"/>
                <a:sym typeface="Arial"/>
              </a:rPr>
              <a:t>Aiming for Scale</a:t>
            </a:r>
            <a:endParaRPr sz="1800" b="1" i="0" u="none" strike="noStrike" cap="none" dirty="0">
              <a:solidFill>
                <a:schemeClr val="bg1"/>
              </a:solidFill>
              <a:latin typeface="Book Antiqua" panose="02040602050305030304" pitchFamily="18" charset="0"/>
              <a:ea typeface="Arial"/>
              <a:cs typeface="Arial"/>
              <a:sym typeface="Arial"/>
            </a:endParaRPr>
          </a:p>
        </p:txBody>
      </p:sp>
      <p:sp>
        <p:nvSpPr>
          <p:cNvPr id="6" name="Google Shape;132;p8">
            <a:extLst>
              <a:ext uri="{FF2B5EF4-FFF2-40B4-BE49-F238E27FC236}">
                <a16:creationId xmlns="" xmlns:a16="http://schemas.microsoft.com/office/drawing/2014/main" id="{C01D16D5-E84A-874B-A906-CCDF8B2F8B7A}"/>
              </a:ext>
            </a:extLst>
          </p:cNvPr>
          <p:cNvSpPr/>
          <p:nvPr/>
        </p:nvSpPr>
        <p:spPr>
          <a:xfrm>
            <a:off x="1353832" y="4693708"/>
            <a:ext cx="2568893" cy="626302"/>
          </a:xfrm>
          <a:prstGeom prst="rect">
            <a:avLst/>
          </a:prstGeom>
          <a:solidFill>
            <a:schemeClr val="accent6">
              <a:lumMod val="75000"/>
            </a:scheme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800" b="1" i="0" u="none" strike="noStrike" cap="none" dirty="0">
                <a:solidFill>
                  <a:schemeClr val="bg1"/>
                </a:solidFill>
                <a:latin typeface="Book Antiqua" panose="02040602050305030304" pitchFamily="18" charset="0"/>
                <a:ea typeface="Arial"/>
                <a:cs typeface="Arial"/>
                <a:sym typeface="Arial"/>
              </a:rPr>
              <a:t>Building Awareness and Trust</a:t>
            </a:r>
            <a:endParaRPr sz="1800" b="1" i="0" u="none" strike="noStrike" cap="none" dirty="0">
              <a:solidFill>
                <a:schemeClr val="bg1"/>
              </a:solidFill>
              <a:latin typeface="Book Antiqua" panose="02040602050305030304" pitchFamily="18" charset="0"/>
              <a:ea typeface="Arial"/>
              <a:cs typeface="Arial"/>
              <a:sym typeface="Arial"/>
            </a:endParaRPr>
          </a:p>
        </p:txBody>
      </p:sp>
      <p:sp>
        <p:nvSpPr>
          <p:cNvPr id="7" name="Google Shape;123;p8">
            <a:extLst>
              <a:ext uri="{FF2B5EF4-FFF2-40B4-BE49-F238E27FC236}">
                <a16:creationId xmlns="" xmlns:a16="http://schemas.microsoft.com/office/drawing/2014/main" id="{90A43C64-98A0-FA4F-9182-A762F4B8D8AA}"/>
              </a:ext>
            </a:extLst>
          </p:cNvPr>
          <p:cNvSpPr/>
          <p:nvPr/>
        </p:nvSpPr>
        <p:spPr>
          <a:xfrm>
            <a:off x="4233560" y="2998093"/>
            <a:ext cx="5193503" cy="926988"/>
          </a:xfrm>
          <a:prstGeom prst="rect">
            <a:avLst/>
          </a:prstGeom>
          <a:solidFill>
            <a:schemeClr val="accent6">
              <a:lumMod val="40000"/>
              <a:lumOff val="60000"/>
            </a:scheme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313690" indent="-285750">
              <a:lnSpc>
                <a:spcPct val="110000"/>
              </a:lnSpc>
              <a:spcBef>
                <a:spcPts val="400"/>
              </a:spcBef>
              <a:buFont typeface="Arial" panose="020B0604020202020204" pitchFamily="34" charset="0"/>
              <a:buChar char="•"/>
            </a:pPr>
            <a:r>
              <a:rPr lang="en-US" sz="1600" b="1" dirty="0">
                <a:latin typeface="Book Antiqua" panose="02040602050305030304" pitchFamily="18" charset="0"/>
              </a:rPr>
              <a:t>Reduced cost of structuring</a:t>
            </a:r>
          </a:p>
          <a:p>
            <a:pPr marL="313690" indent="-285750">
              <a:lnSpc>
                <a:spcPct val="110000"/>
              </a:lnSpc>
              <a:spcBef>
                <a:spcPts val="400"/>
              </a:spcBef>
              <a:buFont typeface="Arial" panose="020B0604020202020204" pitchFamily="34" charset="0"/>
              <a:buChar char="•"/>
            </a:pPr>
            <a:r>
              <a:rPr lang="en-US" sz="1600" b="1" dirty="0">
                <a:latin typeface="Book Antiqua" panose="02040602050305030304" pitchFamily="18" charset="0"/>
              </a:rPr>
              <a:t>Building templatized models</a:t>
            </a:r>
          </a:p>
        </p:txBody>
      </p:sp>
      <p:sp>
        <p:nvSpPr>
          <p:cNvPr id="8" name="Google Shape;123;p8">
            <a:extLst>
              <a:ext uri="{FF2B5EF4-FFF2-40B4-BE49-F238E27FC236}">
                <a16:creationId xmlns="" xmlns:a16="http://schemas.microsoft.com/office/drawing/2014/main" id="{6BB3E68B-CB47-A04D-BFBF-4176DAAEBE0F}"/>
              </a:ext>
            </a:extLst>
          </p:cNvPr>
          <p:cNvSpPr/>
          <p:nvPr/>
        </p:nvSpPr>
        <p:spPr>
          <a:xfrm>
            <a:off x="4231462" y="1475760"/>
            <a:ext cx="5195601" cy="901680"/>
          </a:xfrm>
          <a:prstGeom prst="rect">
            <a:avLst/>
          </a:prstGeom>
          <a:solidFill>
            <a:schemeClr val="accent6">
              <a:lumMod val="40000"/>
              <a:lumOff val="60000"/>
            </a:scheme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285750" indent="-285750">
              <a:lnSpc>
                <a:spcPct val="110000"/>
              </a:lnSpc>
              <a:spcBef>
                <a:spcPts val="400"/>
              </a:spcBef>
              <a:buFont typeface="Arial" panose="020B0604020202020204" pitchFamily="34" charset="0"/>
              <a:buChar char="•"/>
            </a:pPr>
            <a:r>
              <a:rPr lang="en-US" sz="1600" b="1" dirty="0">
                <a:latin typeface="Book Antiqua" panose="02040602050305030304" pitchFamily="18" charset="0"/>
              </a:rPr>
              <a:t>Setting up an institutional framework - SSE</a:t>
            </a:r>
          </a:p>
          <a:p>
            <a:pPr marL="285750" indent="-285750">
              <a:lnSpc>
                <a:spcPct val="110000"/>
              </a:lnSpc>
              <a:spcBef>
                <a:spcPts val="400"/>
              </a:spcBef>
              <a:buFont typeface="Arial" panose="020B0604020202020204" pitchFamily="34" charset="0"/>
              <a:buChar char="•"/>
            </a:pPr>
            <a:r>
              <a:rPr lang="en-US" sz="1600" b="1" dirty="0">
                <a:latin typeface="Book Antiqua" panose="02040602050305030304" pitchFamily="18" charset="0"/>
              </a:rPr>
              <a:t>Advocacy toward legal and regulatory issues</a:t>
            </a:r>
          </a:p>
        </p:txBody>
      </p:sp>
      <p:sp>
        <p:nvSpPr>
          <p:cNvPr id="9" name="Google Shape;123;p8">
            <a:extLst>
              <a:ext uri="{FF2B5EF4-FFF2-40B4-BE49-F238E27FC236}">
                <a16:creationId xmlns="" xmlns:a16="http://schemas.microsoft.com/office/drawing/2014/main" id="{CEE60F34-2A2A-6647-8079-80811C88358B}"/>
              </a:ext>
            </a:extLst>
          </p:cNvPr>
          <p:cNvSpPr/>
          <p:nvPr/>
        </p:nvSpPr>
        <p:spPr>
          <a:xfrm>
            <a:off x="4233560" y="4545733"/>
            <a:ext cx="5193503" cy="972491"/>
          </a:xfrm>
          <a:prstGeom prst="rect">
            <a:avLst/>
          </a:prstGeom>
          <a:solidFill>
            <a:schemeClr val="accent6">
              <a:lumMod val="40000"/>
              <a:lumOff val="60000"/>
            </a:scheme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184150" indent="-171450">
              <a:lnSpc>
                <a:spcPct val="110000"/>
              </a:lnSpc>
              <a:spcBef>
                <a:spcPts val="400"/>
              </a:spcBef>
              <a:buFont typeface="Arial" panose="020B0604020202020204" pitchFamily="34" charset="0"/>
              <a:buChar char="•"/>
            </a:pPr>
            <a:r>
              <a:rPr lang="en-US" sz="1600" b="1" dirty="0">
                <a:latin typeface="Book Antiqua" panose="02040602050305030304" pitchFamily="18" charset="0"/>
              </a:rPr>
              <a:t>Data-driven and evidence based discussions - IBFC</a:t>
            </a:r>
          </a:p>
          <a:p>
            <a:pPr marL="184150" indent="-171450">
              <a:lnSpc>
                <a:spcPct val="110000"/>
              </a:lnSpc>
              <a:spcBef>
                <a:spcPts val="400"/>
              </a:spcBef>
              <a:buFont typeface="Arial" panose="020B0604020202020204" pitchFamily="34" charset="0"/>
              <a:buChar char="•"/>
            </a:pPr>
            <a:r>
              <a:rPr lang="en-US" sz="1600" b="1" dirty="0">
                <a:latin typeface="Book Antiqua" panose="02040602050305030304" pitchFamily="18" charset="0"/>
              </a:rPr>
              <a:t>Transparency and documentation</a:t>
            </a:r>
          </a:p>
        </p:txBody>
      </p:sp>
      <p:sp>
        <p:nvSpPr>
          <p:cNvPr id="12" name="Google Shape;132;p8">
            <a:extLst>
              <a:ext uri="{FF2B5EF4-FFF2-40B4-BE49-F238E27FC236}">
                <a16:creationId xmlns="" xmlns:a16="http://schemas.microsoft.com/office/drawing/2014/main" id="{A5EDA6D7-6E21-E549-BD83-AB87C14EBE18}"/>
              </a:ext>
            </a:extLst>
          </p:cNvPr>
          <p:cNvSpPr/>
          <p:nvPr/>
        </p:nvSpPr>
        <p:spPr>
          <a:xfrm>
            <a:off x="1367789" y="1591070"/>
            <a:ext cx="2568893" cy="626302"/>
          </a:xfrm>
          <a:prstGeom prst="rect">
            <a:avLst/>
          </a:prstGeom>
          <a:solidFill>
            <a:schemeClr val="accent6">
              <a:lumMod val="75000"/>
            </a:schemeClr>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800" b="1" i="0" u="none" strike="noStrike" cap="none" dirty="0">
                <a:solidFill>
                  <a:schemeClr val="bg1"/>
                </a:solidFill>
                <a:latin typeface="Book Antiqua" panose="02040602050305030304" pitchFamily="18" charset="0"/>
                <a:ea typeface="Arial"/>
                <a:cs typeface="Arial"/>
                <a:sym typeface="Arial"/>
              </a:rPr>
              <a:t>Engagement with Government </a:t>
            </a:r>
            <a:endParaRPr sz="1800" b="1" i="0" u="none" strike="noStrike" cap="none" dirty="0">
              <a:solidFill>
                <a:schemeClr val="bg1"/>
              </a:solidFill>
              <a:latin typeface="Book Antiqua" panose="02040602050305030304" pitchFamily="18" charset="0"/>
              <a:ea typeface="Arial"/>
              <a:cs typeface="Arial"/>
              <a:sym typeface="Arial"/>
            </a:endParaRPr>
          </a:p>
        </p:txBody>
      </p:sp>
      <p:pic>
        <p:nvPicPr>
          <p:cNvPr id="13" name="Picture 12"/>
          <p:cNvPicPr>
            <a:picLocks noChangeAspect="1"/>
          </p:cNvPicPr>
          <p:nvPr/>
        </p:nvPicPr>
        <p:blipFill>
          <a:blip r:embed="rId2"/>
          <a:stretch>
            <a:fillRect/>
          </a:stretch>
        </p:blipFill>
        <p:spPr>
          <a:xfrm>
            <a:off x="310153" y="1605035"/>
            <a:ext cx="680694" cy="647798"/>
          </a:xfrm>
          <a:prstGeom prst="rect">
            <a:avLst/>
          </a:prstGeom>
        </p:spPr>
      </p:pic>
      <p:pic>
        <p:nvPicPr>
          <p:cNvPr id="14" name="Picture 13"/>
          <p:cNvPicPr>
            <a:picLocks noChangeAspect="1"/>
          </p:cNvPicPr>
          <p:nvPr/>
        </p:nvPicPr>
        <p:blipFill>
          <a:blip r:embed="rId3"/>
          <a:stretch>
            <a:fillRect/>
          </a:stretch>
        </p:blipFill>
        <p:spPr>
          <a:xfrm>
            <a:off x="310153" y="3152311"/>
            <a:ext cx="653019" cy="653019"/>
          </a:xfrm>
          <a:prstGeom prst="rect">
            <a:avLst/>
          </a:prstGeom>
        </p:spPr>
      </p:pic>
      <p:pic>
        <p:nvPicPr>
          <p:cNvPr id="15" name="Picture 14"/>
          <p:cNvPicPr>
            <a:picLocks noChangeAspect="1"/>
          </p:cNvPicPr>
          <p:nvPr/>
        </p:nvPicPr>
        <p:blipFill>
          <a:blip r:embed="rId4"/>
          <a:stretch>
            <a:fillRect/>
          </a:stretch>
        </p:blipFill>
        <p:spPr>
          <a:xfrm>
            <a:off x="184540" y="4812831"/>
            <a:ext cx="956444" cy="602390"/>
          </a:xfrm>
          <a:prstGeom prst="rect">
            <a:avLst/>
          </a:prstGeom>
        </p:spPr>
      </p:pic>
      <p:sp>
        <p:nvSpPr>
          <p:cNvPr id="16" name="Slide Number Placeholder 1">
            <a:extLst>
              <a:ext uri="{FF2B5EF4-FFF2-40B4-BE49-F238E27FC236}">
                <a16:creationId xmlns="" xmlns:a16="http://schemas.microsoft.com/office/drawing/2014/main" id="{1C9C7718-C813-8A51-26AF-1C52C603A260}"/>
              </a:ext>
            </a:extLst>
          </p:cNvPr>
          <p:cNvSpPr txBox="1">
            <a:spLocks/>
          </p:cNvSpPr>
          <p:nvPr/>
        </p:nvSpPr>
        <p:spPr>
          <a:xfrm>
            <a:off x="9220200" y="6636808"/>
            <a:ext cx="533399" cy="2762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000" smtClean="0">
                <a:latin typeface="Book Antiqua"/>
                <a:cs typeface="Book Antiqua"/>
              </a:rPr>
              <a:pPr algn="ctr"/>
              <a:t>14</a:t>
            </a:fld>
            <a:endParaRPr lang="en-US" sz="1000" dirty="0">
              <a:latin typeface="Book Antiqua"/>
              <a:cs typeface="Book Antiqua"/>
            </a:endParaRPr>
          </a:p>
        </p:txBody>
      </p:sp>
    </p:spTree>
    <p:extLst>
      <p:ext uri="{BB962C8B-B14F-4D97-AF65-F5344CB8AC3E}">
        <p14:creationId xmlns:p14="http://schemas.microsoft.com/office/powerpoint/2010/main" val="357851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29474"/>
            <a:ext cx="9906000" cy="667796"/>
          </a:xfrm>
          <a:prstGeom prst="rect">
            <a:avLst/>
          </a:prstGeom>
          <a:solidFill>
            <a:schemeClr val="accent6">
              <a:lumMod val="75000"/>
            </a:schemeClr>
          </a:solidFill>
          <a:ln>
            <a:solidFill>
              <a:srgbClr val="E46C0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Book Antiqua"/>
                <a:cs typeface="Book Antiqua"/>
              </a:rPr>
              <a:t>Thank you</a:t>
            </a:r>
          </a:p>
        </p:txBody>
      </p:sp>
      <p:sp>
        <p:nvSpPr>
          <p:cNvPr id="3" name="Slide Number Placeholder 2"/>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332314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title="Chart">
            <a:extLst>
              <a:ext uri="{FF2B5EF4-FFF2-40B4-BE49-F238E27FC236}">
                <a16:creationId xmlns="" xmlns:a16="http://schemas.microsoft.com/office/drawing/2014/main" id="{41164B04-1E4B-E44D-B3B3-5FE7C16D0AF3}"/>
              </a:ext>
            </a:extLst>
          </p:cNvPr>
          <p:cNvGraphicFramePr>
            <a:graphicFrameLocks/>
          </p:cNvGraphicFramePr>
          <p:nvPr>
            <p:extLst>
              <p:ext uri="{D42A27DB-BD31-4B8C-83A1-F6EECF244321}">
                <p14:modId xmlns:p14="http://schemas.microsoft.com/office/powerpoint/2010/main" val="1176739448"/>
              </p:ext>
            </p:extLst>
          </p:nvPr>
        </p:nvGraphicFramePr>
        <p:xfrm>
          <a:off x="5189219" y="1017271"/>
          <a:ext cx="4716781" cy="2914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title="Chart">
            <a:extLst>
              <a:ext uri="{FF2B5EF4-FFF2-40B4-BE49-F238E27FC236}">
                <a16:creationId xmlns="" xmlns:a16="http://schemas.microsoft.com/office/drawing/2014/main" id="{959DC051-06D6-B742-A676-080A9F5685EB}"/>
              </a:ext>
            </a:extLst>
          </p:cNvPr>
          <p:cNvGraphicFramePr>
            <a:graphicFrameLocks/>
          </p:cNvGraphicFramePr>
          <p:nvPr>
            <p:extLst>
              <p:ext uri="{D42A27DB-BD31-4B8C-83A1-F6EECF244321}">
                <p14:modId xmlns:p14="http://schemas.microsoft.com/office/powerpoint/2010/main" val="3657043256"/>
              </p:ext>
            </p:extLst>
          </p:nvPr>
        </p:nvGraphicFramePr>
        <p:xfrm>
          <a:off x="217170" y="1028701"/>
          <a:ext cx="5452110" cy="26860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title="Chart">
            <a:extLst>
              <a:ext uri="{FF2B5EF4-FFF2-40B4-BE49-F238E27FC236}">
                <a16:creationId xmlns="" xmlns:a16="http://schemas.microsoft.com/office/drawing/2014/main" id="{C6AA88A1-C7D4-7046-BC37-AD71AED706E6}"/>
              </a:ext>
            </a:extLst>
          </p:cNvPr>
          <p:cNvGraphicFramePr>
            <a:graphicFrameLocks/>
          </p:cNvGraphicFramePr>
          <p:nvPr>
            <p:extLst>
              <p:ext uri="{D42A27DB-BD31-4B8C-83A1-F6EECF244321}">
                <p14:modId xmlns:p14="http://schemas.microsoft.com/office/powerpoint/2010/main" val="1709662877"/>
              </p:ext>
            </p:extLst>
          </p:nvPr>
        </p:nvGraphicFramePr>
        <p:xfrm>
          <a:off x="1760220" y="3783330"/>
          <a:ext cx="7178040" cy="29718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 xmlns:a16="http://schemas.microsoft.com/office/drawing/2014/main" id="{422F304A-5011-E049-B83D-6D941D823509}"/>
              </a:ext>
            </a:extLst>
          </p:cNvPr>
          <p:cNvSpPr txBox="1"/>
          <p:nvPr/>
        </p:nvSpPr>
        <p:spPr>
          <a:xfrm>
            <a:off x="137160" y="274320"/>
            <a:ext cx="9601200" cy="594360"/>
          </a:xfrm>
          <a:prstGeom prst="rect">
            <a:avLst/>
          </a:prstGeom>
          <a:noFill/>
        </p:spPr>
        <p:txBody>
          <a:bodyPr wrap="square" rtlCol="0" anchor="ctr">
            <a:noAutofit/>
          </a:bodyPr>
          <a:lstStyle/>
          <a:p>
            <a:r>
              <a:rPr lang="en-US" sz="2300" b="1" dirty="0">
                <a:latin typeface="Book Antiqua" panose="02040602050305030304" pitchFamily="18" charset="0"/>
              </a:rPr>
              <a:t>Key Issues Faced by Stakeholders</a:t>
            </a:r>
            <a:endParaRPr lang="en-US" sz="2300" dirty="0">
              <a:latin typeface="Book Antiqua" panose="02040602050305030304" pitchFamily="18" charset="0"/>
            </a:endParaRPr>
          </a:p>
        </p:txBody>
      </p:sp>
    </p:spTree>
    <p:extLst>
      <p:ext uri="{BB962C8B-B14F-4D97-AF65-F5344CB8AC3E}">
        <p14:creationId xmlns:p14="http://schemas.microsoft.com/office/powerpoint/2010/main" val="307855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txBox="1">
            <a:spLocks noGrp="1"/>
          </p:cNvSpPr>
          <p:nvPr>
            <p:ph type="title"/>
          </p:nvPr>
        </p:nvSpPr>
        <p:spPr>
          <a:xfrm>
            <a:off x="152401" y="264316"/>
            <a:ext cx="9605554" cy="706211"/>
          </a:xfrm>
          <a:prstGeom prst="rect">
            <a:avLst/>
          </a:prstGeom>
          <a:noFill/>
          <a:ln>
            <a:noFill/>
          </a:ln>
        </p:spPr>
        <p:txBody>
          <a:bodyPr spcFirstLastPara="1" wrap="square" lIns="91400" tIns="91400" rIns="91400" bIns="91400" anchor="ctr" anchorCtr="0">
            <a:noAutofit/>
          </a:bodyPr>
          <a:lstStyle/>
          <a:p>
            <a:pPr marL="0" lvl="0" indent="0" algn="ctr" rtl="0">
              <a:lnSpc>
                <a:spcPct val="100000"/>
              </a:lnSpc>
              <a:spcBef>
                <a:spcPts val="0"/>
              </a:spcBef>
              <a:spcAft>
                <a:spcPts val="0"/>
              </a:spcAft>
              <a:buClr>
                <a:schemeClr val="dk1"/>
              </a:buClr>
              <a:buSzPts val="2300"/>
              <a:buFont typeface="Arial"/>
              <a:buNone/>
            </a:pPr>
            <a:r>
              <a:rPr lang="en-US">
                <a:latin typeface="Book Antiqua"/>
                <a:ea typeface="Book Antiqua"/>
                <a:cs typeface="Book Antiqua"/>
                <a:sym typeface="Book Antiqua"/>
              </a:rPr>
              <a:t>Social/Development Impact Bonds</a:t>
            </a:r>
            <a:endParaRPr>
              <a:latin typeface="Book Antiqua"/>
              <a:ea typeface="Book Antiqua"/>
              <a:cs typeface="Book Antiqua"/>
              <a:sym typeface="Book Antiqua"/>
            </a:endParaRPr>
          </a:p>
        </p:txBody>
      </p:sp>
      <p:pic>
        <p:nvPicPr>
          <p:cNvPr id="423" name="Google Shape;423;p18" descr="../../../../Desktop/Screen%20Shot%202016-03-16%20at%206.09.47%20pm.png"/>
          <p:cNvPicPr preferRelativeResize="0"/>
          <p:nvPr/>
        </p:nvPicPr>
        <p:blipFill rotWithShape="1">
          <a:blip r:embed="rId3">
            <a:alphaModFix/>
          </a:blip>
          <a:srcRect l="10164" r="13257" b="1813"/>
          <a:stretch/>
        </p:blipFill>
        <p:spPr>
          <a:xfrm>
            <a:off x="128464" y="1556792"/>
            <a:ext cx="6336704" cy="4464496"/>
          </a:xfrm>
          <a:prstGeom prst="rect">
            <a:avLst/>
          </a:prstGeom>
          <a:noFill/>
          <a:ln>
            <a:noFill/>
          </a:ln>
        </p:spPr>
      </p:pic>
      <p:sp>
        <p:nvSpPr>
          <p:cNvPr id="424" name="Google Shape;424;p18"/>
          <p:cNvSpPr txBox="1"/>
          <p:nvPr/>
        </p:nvSpPr>
        <p:spPr>
          <a:xfrm>
            <a:off x="128464" y="1052737"/>
            <a:ext cx="9649072" cy="307766"/>
          </a:xfrm>
          <a:prstGeom prst="rect">
            <a:avLst/>
          </a:prstGeom>
          <a:solidFill>
            <a:srgbClr val="F4A4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Book Antiqua"/>
                <a:ea typeface="Book Antiqua"/>
                <a:cs typeface="Book Antiqua"/>
                <a:sym typeface="Book Antiqua"/>
              </a:rPr>
              <a:t>Impact Bonds</a:t>
            </a:r>
            <a:r>
              <a:rPr lang="en-US" sz="1400" b="1" i="0" u="none" strike="noStrike" cap="none" baseline="30000">
                <a:solidFill>
                  <a:srgbClr val="000000"/>
                </a:solidFill>
                <a:latin typeface="Book Antiqua"/>
                <a:ea typeface="Book Antiqua"/>
                <a:cs typeface="Book Antiqua"/>
                <a:sym typeface="Book Antiqua"/>
              </a:rPr>
              <a:t>(1)</a:t>
            </a:r>
            <a:r>
              <a:rPr lang="en-US" sz="1400" b="1" i="0" u="none" strike="noStrike" cap="none">
                <a:solidFill>
                  <a:srgbClr val="000000"/>
                </a:solidFill>
                <a:latin typeface="Book Antiqua"/>
                <a:ea typeface="Book Antiqua"/>
                <a:cs typeface="Book Antiqua"/>
                <a:sym typeface="Book Antiqua"/>
              </a:rPr>
              <a:t> are a contract between 3 parties – (a) Investor (b) Service Provider (c) Outcome Funder</a:t>
            </a:r>
            <a:endParaRPr sz="1400" b="0" i="0" u="none" strike="noStrike" cap="none">
              <a:solidFill>
                <a:srgbClr val="000000"/>
              </a:solidFill>
              <a:latin typeface="Book Antiqua"/>
              <a:ea typeface="Book Antiqua"/>
              <a:cs typeface="Book Antiqua"/>
              <a:sym typeface="Book Antiqua"/>
            </a:endParaRPr>
          </a:p>
        </p:txBody>
      </p:sp>
      <p:sp>
        <p:nvSpPr>
          <p:cNvPr id="425" name="Google Shape;425;p18"/>
          <p:cNvSpPr/>
          <p:nvPr/>
        </p:nvSpPr>
        <p:spPr>
          <a:xfrm>
            <a:off x="6724978" y="1509888"/>
            <a:ext cx="3008784" cy="4967111"/>
          </a:xfrm>
          <a:prstGeom prst="rect">
            <a:avLst/>
          </a:prstGeom>
          <a:solidFill>
            <a:srgbClr val="FDE9D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200" b="0" i="0" u="none" strike="noStrike" cap="none">
              <a:solidFill>
                <a:srgbClr val="000000"/>
              </a:solidFill>
              <a:latin typeface="Book Antiqua"/>
              <a:ea typeface="Book Antiqua"/>
              <a:cs typeface="Book Antiqua"/>
              <a:sym typeface="Book Antiqua"/>
            </a:endParaRPr>
          </a:p>
          <a:p>
            <a:pPr marL="285717" marR="0" lvl="0" indent="-285717"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Book Antiqua"/>
                <a:ea typeface="Book Antiqua"/>
                <a:cs typeface="Book Antiqua"/>
                <a:sym typeface="Book Antiqua"/>
              </a:rPr>
              <a:t>The investor (aka </a:t>
            </a:r>
            <a:r>
              <a:rPr lang="en-US" sz="1200" b="1" i="0" u="none" strike="noStrike" cap="none">
                <a:solidFill>
                  <a:srgbClr val="000000"/>
                </a:solidFill>
                <a:latin typeface="Book Antiqua"/>
                <a:ea typeface="Book Antiqua"/>
                <a:cs typeface="Book Antiqua"/>
                <a:sym typeface="Book Antiqua"/>
              </a:rPr>
              <a:t>Risk Investor</a:t>
            </a:r>
            <a:r>
              <a:rPr lang="en-US" sz="1200" b="0" i="0" u="none" strike="noStrike" cap="none">
                <a:solidFill>
                  <a:srgbClr val="000000"/>
                </a:solidFill>
                <a:latin typeface="Book Antiqua"/>
                <a:ea typeface="Book Antiqua"/>
                <a:cs typeface="Book Antiqua"/>
                <a:sym typeface="Book Antiqua"/>
              </a:rPr>
              <a:t>) gives the Service Provider a working capital grant (Principal) to achieve pre-determined social outcomes. </a:t>
            </a:r>
            <a:endParaRPr sz="1400" b="0" i="0" u="none" strike="noStrike" cap="none">
              <a:solidFill>
                <a:srgbClr val="000000"/>
              </a:solidFill>
              <a:latin typeface="Book Antiqua"/>
              <a:ea typeface="Book Antiqua"/>
              <a:cs typeface="Book Antiqua"/>
              <a:sym typeface="Book Antiqua"/>
            </a:endParaRPr>
          </a:p>
          <a:p>
            <a:pPr marL="285717" marR="0" lvl="0" indent="-209517" algn="l" rtl="0">
              <a:lnSpc>
                <a:spcPct val="12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a:p>
            <a:pPr marL="285717" marR="0" lvl="0" indent="-285717"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Book Antiqua"/>
                <a:ea typeface="Book Antiqua"/>
                <a:cs typeface="Book Antiqua"/>
                <a:sym typeface="Book Antiqua"/>
              </a:rPr>
              <a:t>If the </a:t>
            </a:r>
            <a:r>
              <a:rPr lang="en-US" sz="1200" b="1" i="0" u="none" strike="noStrike" cap="none">
                <a:solidFill>
                  <a:srgbClr val="000000"/>
                </a:solidFill>
                <a:latin typeface="Book Antiqua"/>
                <a:ea typeface="Book Antiqua"/>
                <a:cs typeface="Book Antiqua"/>
                <a:sym typeface="Book Antiqua"/>
              </a:rPr>
              <a:t>Service Provider </a:t>
            </a:r>
            <a:r>
              <a:rPr lang="en-US" sz="1200" b="0" i="0" u="none" strike="noStrike" cap="none">
                <a:solidFill>
                  <a:srgbClr val="000000"/>
                </a:solidFill>
                <a:latin typeface="Book Antiqua"/>
                <a:ea typeface="Book Antiqua"/>
                <a:cs typeface="Book Antiqua"/>
                <a:sym typeface="Book Antiqua"/>
              </a:rPr>
              <a:t>achieves these outcomes the investor receives the principal amount back with an interest payment, else the investor loses the Principal (akin to grant)</a:t>
            </a:r>
            <a:endParaRPr sz="1400" b="0" i="0" u="none" strike="noStrike" cap="none">
              <a:solidFill>
                <a:srgbClr val="000000"/>
              </a:solidFill>
              <a:latin typeface="Book Antiqua"/>
              <a:ea typeface="Book Antiqua"/>
              <a:cs typeface="Book Antiqua"/>
              <a:sym typeface="Book Antiqua"/>
            </a:endParaRPr>
          </a:p>
          <a:p>
            <a:pPr marL="285717" marR="0" lvl="0" indent="-209517" algn="l" rtl="0">
              <a:lnSpc>
                <a:spcPct val="12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a:p>
            <a:pPr marL="285717" marR="0" lvl="0" indent="-285717"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Book Antiqua"/>
                <a:ea typeface="Book Antiqua"/>
                <a:cs typeface="Book Antiqua"/>
                <a:sym typeface="Book Antiqua"/>
              </a:rPr>
              <a:t>The outcome targets and the interest payment are determined upfront, at the time of contract signing, based on existing baseline data &amp; negotiations</a:t>
            </a:r>
            <a:endParaRPr sz="1400" b="0" i="0" u="none" strike="noStrike" cap="none">
              <a:solidFill>
                <a:srgbClr val="000000"/>
              </a:solidFill>
              <a:latin typeface="Book Antiqua"/>
              <a:ea typeface="Book Antiqua"/>
              <a:cs typeface="Book Antiqua"/>
              <a:sym typeface="Book Antiqua"/>
            </a:endParaRPr>
          </a:p>
          <a:p>
            <a:pPr marL="285717" marR="0" lvl="0" indent="-209517" algn="l" rtl="0">
              <a:lnSpc>
                <a:spcPct val="120000"/>
              </a:lnSpc>
              <a:spcBef>
                <a:spcPts val="0"/>
              </a:spcBef>
              <a:spcAft>
                <a:spcPts val="0"/>
              </a:spcAft>
              <a:buClr>
                <a:srgbClr val="000000"/>
              </a:buClr>
              <a:buSzPts val="1200"/>
              <a:buFont typeface="Arial"/>
              <a:buNone/>
            </a:pPr>
            <a:endParaRPr sz="1200" b="0" i="0" u="none" strike="noStrike" cap="none">
              <a:solidFill>
                <a:srgbClr val="000000"/>
              </a:solidFill>
              <a:latin typeface="Book Antiqua"/>
              <a:ea typeface="Book Antiqua"/>
              <a:cs typeface="Book Antiqua"/>
              <a:sym typeface="Book Antiqua"/>
            </a:endParaRPr>
          </a:p>
          <a:p>
            <a:pPr marL="285717" marR="0" lvl="0" indent="-285717" algn="l" rtl="0">
              <a:lnSpc>
                <a:spcPct val="120000"/>
              </a:lnSpc>
              <a:spcBef>
                <a:spcPts val="0"/>
              </a:spcBef>
              <a:spcAft>
                <a:spcPts val="0"/>
              </a:spcAft>
              <a:buClr>
                <a:srgbClr val="000000"/>
              </a:buClr>
              <a:buSzPts val="1200"/>
              <a:buFont typeface="Arial"/>
              <a:buChar char="•"/>
            </a:pPr>
            <a:r>
              <a:rPr lang="en-US" sz="1200" b="0" i="0" u="none" strike="noStrike" cap="none">
                <a:solidFill>
                  <a:srgbClr val="000000"/>
                </a:solidFill>
                <a:latin typeface="Book Antiqua"/>
                <a:ea typeface="Book Antiqua"/>
                <a:cs typeface="Book Antiqua"/>
                <a:sym typeface="Book Antiqua"/>
              </a:rPr>
              <a:t>The </a:t>
            </a:r>
            <a:r>
              <a:rPr lang="en-US" sz="1200" b="1" i="0" u="none" strike="noStrike" cap="none">
                <a:solidFill>
                  <a:srgbClr val="000000"/>
                </a:solidFill>
                <a:latin typeface="Book Antiqua"/>
                <a:ea typeface="Book Antiqua"/>
                <a:cs typeface="Book Antiqua"/>
                <a:sym typeface="Book Antiqua"/>
              </a:rPr>
              <a:t>Outcome Funder </a:t>
            </a:r>
            <a:r>
              <a:rPr lang="en-US" sz="1200" b="1" i="0" u="sng" strike="noStrike" cap="none">
                <a:solidFill>
                  <a:srgbClr val="000000"/>
                </a:solidFill>
                <a:latin typeface="Book Antiqua"/>
                <a:ea typeface="Book Antiqua"/>
                <a:cs typeface="Book Antiqua"/>
                <a:sym typeface="Book Antiqua"/>
              </a:rPr>
              <a:t>only</a:t>
            </a:r>
            <a:r>
              <a:rPr lang="en-US" sz="1200" b="0" i="0" u="none" strike="noStrike" cap="none">
                <a:solidFill>
                  <a:srgbClr val="000000"/>
                </a:solidFill>
                <a:latin typeface="Book Antiqua"/>
                <a:ea typeface="Book Antiqua"/>
                <a:cs typeface="Book Antiqua"/>
                <a:sym typeface="Book Antiqua"/>
              </a:rPr>
              <a:t> pays on the achievement of outcomes which are measured by a </a:t>
            </a:r>
            <a:r>
              <a:rPr lang="en-US" sz="1200" b="1" i="0" u="none" strike="noStrike" cap="none">
                <a:solidFill>
                  <a:srgbClr val="000000"/>
                </a:solidFill>
                <a:latin typeface="Book Antiqua"/>
                <a:ea typeface="Book Antiqua"/>
                <a:cs typeface="Book Antiqua"/>
                <a:sym typeface="Book Antiqua"/>
              </a:rPr>
              <a:t>third party independent evaluator </a:t>
            </a:r>
            <a:r>
              <a:rPr lang="en-US" sz="1200" b="0" i="0" u="none" strike="noStrike" cap="none">
                <a:solidFill>
                  <a:srgbClr val="000000"/>
                </a:solidFill>
                <a:latin typeface="Book Antiqua"/>
                <a:ea typeface="Book Antiqua"/>
                <a:cs typeface="Book Antiqua"/>
                <a:sym typeface="Book Antiqua"/>
              </a:rPr>
              <a:t>periodically (usually annually)</a:t>
            </a:r>
            <a:endParaRPr sz="1400" b="0" i="0" u="none" strike="noStrike" cap="none">
              <a:solidFill>
                <a:srgbClr val="000000"/>
              </a:solidFill>
              <a:latin typeface="Book Antiqua"/>
              <a:ea typeface="Book Antiqua"/>
              <a:cs typeface="Book Antiqua"/>
              <a:sym typeface="Book Antiqua"/>
            </a:endParaRPr>
          </a:p>
        </p:txBody>
      </p:sp>
      <p:sp>
        <p:nvSpPr>
          <p:cNvPr id="426" name="Google Shape;426;p18"/>
          <p:cNvSpPr txBox="1"/>
          <p:nvPr/>
        </p:nvSpPr>
        <p:spPr>
          <a:xfrm>
            <a:off x="61616" y="6605044"/>
            <a:ext cx="9505056" cy="4308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Book Antiqua"/>
                <a:ea typeface="Book Antiqua"/>
                <a:cs typeface="Book Antiqua"/>
                <a:sym typeface="Book Antiqua"/>
              </a:rPr>
              <a:t>(1) Social Impact Bonds are where government is the outcome funder; in case of a philanthropic donor, they are called Development Impact Bonds </a:t>
            </a:r>
            <a:endParaRPr sz="1050" b="0" i="0" u="none" strike="noStrike" cap="none">
              <a:solidFill>
                <a:srgbClr val="000000"/>
              </a:solidFill>
              <a:latin typeface="Book Antiqua"/>
              <a:ea typeface="Book Antiqua"/>
              <a:cs typeface="Book Antiqua"/>
              <a:sym typeface="Book Antiqua"/>
            </a:endParaRPr>
          </a:p>
        </p:txBody>
      </p:sp>
      <p:sp>
        <p:nvSpPr>
          <p:cNvPr id="427" name="Google Shape;427;p18"/>
          <p:cNvSpPr txBox="1">
            <a:spLocks noGrp="1"/>
          </p:cNvSpPr>
          <p:nvPr>
            <p:ph type="sldNum" idx="4294967295"/>
          </p:nvPr>
        </p:nvSpPr>
        <p:spPr>
          <a:xfrm>
            <a:off x="9220200" y="6619875"/>
            <a:ext cx="533325" cy="276400"/>
          </a:xfrm>
          <a:prstGeom prst="rect">
            <a:avLst/>
          </a:prstGeom>
          <a:noFill/>
          <a:ln>
            <a:noFill/>
          </a:ln>
        </p:spPr>
        <p:txBody>
          <a:bodyPr spcFirstLastPara="1" wrap="square" lIns="92800" tIns="46400" rIns="92800" bIns="46400" anchor="t" anchorCtr="0">
            <a:noAutofit/>
          </a:bodyPr>
          <a:lstStyle/>
          <a:p>
            <a:pPr marL="0" lvl="0" indent="0" algn="l" rtl="0">
              <a:lnSpc>
                <a:spcPct val="100000"/>
              </a:lnSpc>
              <a:spcBef>
                <a:spcPts val="0"/>
              </a:spcBef>
              <a:spcAft>
                <a:spcPts val="0"/>
              </a:spcAft>
              <a:buClr>
                <a:srgbClr val="000000"/>
              </a:buClr>
              <a:buSzPts val="1100"/>
              <a:buFont typeface="Arial"/>
              <a:buNone/>
            </a:pPr>
            <a:r>
              <a:rPr lang="en-US" sz="1000">
                <a:latin typeface="Book Antiqua"/>
                <a:ea typeface="Book Antiqua"/>
                <a:cs typeface="Book Antiqua"/>
                <a:sym typeface="Book Antiqua"/>
              </a:rPr>
              <a:t>13</a:t>
            </a:r>
            <a:endParaRPr sz="1000">
              <a:latin typeface="Book Antiqua"/>
              <a:ea typeface="Book Antiqua"/>
              <a:cs typeface="Book Antiqua"/>
              <a:sym typeface="Book Antiqua"/>
            </a:endParaRPr>
          </a:p>
        </p:txBody>
      </p:sp>
    </p:spTree>
    <p:extLst>
      <p:ext uri="{BB962C8B-B14F-4D97-AF65-F5344CB8AC3E}">
        <p14:creationId xmlns:p14="http://schemas.microsoft.com/office/powerpoint/2010/main" val="346400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9"/>
          <p:cNvSpPr txBox="1">
            <a:spLocks noGrp="1"/>
          </p:cNvSpPr>
          <p:nvPr>
            <p:ph type="title"/>
          </p:nvPr>
        </p:nvSpPr>
        <p:spPr>
          <a:xfrm>
            <a:off x="152401" y="164044"/>
            <a:ext cx="9605554" cy="706211"/>
          </a:xfrm>
          <a:prstGeom prst="rect">
            <a:avLst/>
          </a:prstGeom>
          <a:noFill/>
          <a:ln>
            <a:noFill/>
          </a:ln>
        </p:spPr>
        <p:txBody>
          <a:bodyPr spcFirstLastPara="1" wrap="square" lIns="91400" tIns="91400" rIns="91400" bIns="91400" anchor="b" anchorCtr="0">
            <a:noAutofit/>
          </a:bodyPr>
          <a:lstStyle/>
          <a:p>
            <a:pPr marL="0" lvl="0" indent="0" algn="ctr" rtl="0">
              <a:lnSpc>
                <a:spcPct val="100000"/>
              </a:lnSpc>
              <a:spcBef>
                <a:spcPts val="0"/>
              </a:spcBef>
              <a:spcAft>
                <a:spcPts val="0"/>
              </a:spcAft>
              <a:buSzPts val="2300"/>
              <a:buNone/>
            </a:pPr>
            <a:r>
              <a:rPr lang="en-US">
                <a:latin typeface="Book Antiqua"/>
                <a:ea typeface="Book Antiqua"/>
                <a:cs typeface="Book Antiqua"/>
                <a:sym typeface="Book Antiqua"/>
              </a:rPr>
              <a:t>Impact Linked Debt </a:t>
            </a:r>
            <a:endParaRPr>
              <a:latin typeface="Book Antiqua"/>
              <a:ea typeface="Book Antiqua"/>
              <a:cs typeface="Book Antiqua"/>
              <a:sym typeface="Book Antiqua"/>
            </a:endParaRPr>
          </a:p>
        </p:txBody>
      </p:sp>
      <p:sp>
        <p:nvSpPr>
          <p:cNvPr id="433" name="Google Shape;433;p19"/>
          <p:cNvSpPr txBox="1"/>
          <p:nvPr/>
        </p:nvSpPr>
        <p:spPr>
          <a:xfrm>
            <a:off x="264600" y="2040181"/>
            <a:ext cx="433606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1" u="none" strike="noStrike" cap="none">
                <a:solidFill>
                  <a:srgbClr val="000000"/>
                </a:solidFill>
                <a:latin typeface="Book Antiqua"/>
                <a:ea typeface="Book Antiqua"/>
                <a:cs typeface="Book Antiqua"/>
                <a:sym typeface="Book Antiqua"/>
              </a:rPr>
              <a:t>A loan given to a for-profit social enterprise where interest subvention is offered by philanthropic capital if pre-determined impact objectives are met at the end of the intervention </a:t>
            </a:r>
            <a:endParaRPr sz="1400" b="1" i="1" u="none" strike="noStrike" cap="none">
              <a:solidFill>
                <a:srgbClr val="000000"/>
              </a:solidFill>
              <a:latin typeface="Book Antiqua"/>
              <a:ea typeface="Book Antiqua"/>
              <a:cs typeface="Book Antiqua"/>
              <a:sym typeface="Book Antiqua"/>
            </a:endParaRPr>
          </a:p>
        </p:txBody>
      </p:sp>
      <p:pic>
        <p:nvPicPr>
          <p:cNvPr id="434" name="Google Shape;434;p19" descr="Screen Shot 2020-06-03 at 7.54.55 pm.png"/>
          <p:cNvPicPr preferRelativeResize="0"/>
          <p:nvPr/>
        </p:nvPicPr>
        <p:blipFill rotWithShape="1">
          <a:blip r:embed="rId3">
            <a:alphaModFix/>
          </a:blip>
          <a:srcRect/>
          <a:stretch/>
        </p:blipFill>
        <p:spPr>
          <a:xfrm>
            <a:off x="224253" y="2966401"/>
            <a:ext cx="4739277" cy="3028191"/>
          </a:xfrm>
          <a:prstGeom prst="rect">
            <a:avLst/>
          </a:prstGeom>
          <a:noFill/>
          <a:ln>
            <a:noFill/>
          </a:ln>
        </p:spPr>
      </p:pic>
      <p:sp>
        <p:nvSpPr>
          <p:cNvPr id="435" name="Google Shape;435;p19"/>
          <p:cNvSpPr txBox="1"/>
          <p:nvPr/>
        </p:nvSpPr>
        <p:spPr>
          <a:xfrm>
            <a:off x="271024" y="1496369"/>
            <a:ext cx="4290762" cy="346723"/>
          </a:xfrm>
          <a:prstGeom prst="rect">
            <a:avLst/>
          </a:prstGeom>
          <a:solidFill>
            <a:srgbClr val="FABF8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Book Antiqua"/>
                <a:ea typeface="Book Antiqua"/>
                <a:cs typeface="Book Antiqua"/>
                <a:sym typeface="Book Antiqua"/>
              </a:rPr>
              <a:t>Social Success Notes</a:t>
            </a:r>
            <a:endParaRPr sz="1600" b="0" i="0" u="none" strike="noStrike" cap="none">
              <a:solidFill>
                <a:srgbClr val="000000"/>
              </a:solidFill>
              <a:latin typeface="Book Antiqua"/>
              <a:ea typeface="Book Antiqua"/>
              <a:cs typeface="Book Antiqua"/>
              <a:sym typeface="Book Antiqua"/>
            </a:endParaRPr>
          </a:p>
        </p:txBody>
      </p:sp>
      <p:sp>
        <p:nvSpPr>
          <p:cNvPr id="436" name="Google Shape;436;p19"/>
          <p:cNvSpPr txBox="1"/>
          <p:nvPr/>
        </p:nvSpPr>
        <p:spPr>
          <a:xfrm>
            <a:off x="5338231" y="1496369"/>
            <a:ext cx="4290762" cy="346723"/>
          </a:xfrm>
          <a:prstGeom prst="rect">
            <a:avLst/>
          </a:prstGeom>
          <a:solidFill>
            <a:srgbClr val="FABF8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Book Antiqua"/>
                <a:ea typeface="Book Antiqua"/>
                <a:cs typeface="Book Antiqua"/>
                <a:sym typeface="Book Antiqua"/>
              </a:rPr>
              <a:t>Soft Loans with Guarantees</a:t>
            </a:r>
            <a:endParaRPr sz="1600" b="0" i="0" u="none" strike="noStrike" cap="none">
              <a:solidFill>
                <a:srgbClr val="000000"/>
              </a:solidFill>
              <a:latin typeface="Book Antiqua"/>
              <a:ea typeface="Book Antiqua"/>
              <a:cs typeface="Book Antiqua"/>
              <a:sym typeface="Book Antiqua"/>
            </a:endParaRPr>
          </a:p>
        </p:txBody>
      </p:sp>
      <p:sp>
        <p:nvSpPr>
          <p:cNvPr id="437" name="Google Shape;437;p19"/>
          <p:cNvSpPr txBox="1"/>
          <p:nvPr/>
        </p:nvSpPr>
        <p:spPr>
          <a:xfrm>
            <a:off x="5339359" y="2040181"/>
            <a:ext cx="4292117"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1" u="none" strike="noStrike" cap="none">
                <a:solidFill>
                  <a:srgbClr val="000000"/>
                </a:solidFill>
                <a:latin typeface="Book Antiqua"/>
                <a:ea typeface="Book Antiqua"/>
                <a:cs typeface="Book Antiqua"/>
                <a:sym typeface="Book Antiqua"/>
              </a:rPr>
              <a:t>A loan given to a for-profit social enterprise which is back-stopped by philanthropic capital; outcome achievement is incentivised through performance-linked payments   </a:t>
            </a:r>
            <a:endParaRPr sz="1400" b="1" i="1" u="none" strike="noStrike" cap="none">
              <a:solidFill>
                <a:srgbClr val="000000"/>
              </a:solidFill>
              <a:latin typeface="Book Antiqua"/>
              <a:ea typeface="Book Antiqua"/>
              <a:cs typeface="Book Antiqua"/>
              <a:sym typeface="Book Antiqua"/>
            </a:endParaRPr>
          </a:p>
        </p:txBody>
      </p:sp>
      <p:grpSp>
        <p:nvGrpSpPr>
          <p:cNvPr id="438" name="Google Shape;438;p19"/>
          <p:cNvGrpSpPr/>
          <p:nvPr/>
        </p:nvGrpSpPr>
        <p:grpSpPr>
          <a:xfrm>
            <a:off x="5358170" y="3416398"/>
            <a:ext cx="4379350" cy="2181858"/>
            <a:chOff x="5675690" y="3351840"/>
            <a:chExt cx="3835614" cy="1639621"/>
          </a:xfrm>
        </p:grpSpPr>
        <p:grpSp>
          <p:nvGrpSpPr>
            <p:cNvPr id="439" name="Google Shape;439;p19"/>
            <p:cNvGrpSpPr/>
            <p:nvPr/>
          </p:nvGrpSpPr>
          <p:grpSpPr>
            <a:xfrm>
              <a:off x="5675690" y="3351840"/>
              <a:ext cx="3835614" cy="1639621"/>
              <a:chOff x="4274000" y="3957655"/>
              <a:chExt cx="5414886" cy="2251145"/>
            </a:xfrm>
          </p:grpSpPr>
          <p:sp>
            <p:nvSpPr>
              <p:cNvPr id="440" name="Google Shape;440;p19"/>
              <p:cNvSpPr txBox="1"/>
              <p:nvPr/>
            </p:nvSpPr>
            <p:spPr>
              <a:xfrm>
                <a:off x="7682849" y="3957657"/>
                <a:ext cx="1780500" cy="557148"/>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Book Antiqua"/>
                    <a:ea typeface="Book Antiqua"/>
                    <a:cs typeface="Book Antiqua"/>
                    <a:sym typeface="Book Antiqua"/>
                  </a:rPr>
                  <a:t>Outcome Funder</a:t>
                </a:r>
                <a:endParaRPr sz="1200" b="1" i="0" u="none" strike="noStrike" cap="none">
                  <a:solidFill>
                    <a:srgbClr val="000000"/>
                  </a:solidFill>
                  <a:latin typeface="Book Antiqua"/>
                  <a:ea typeface="Book Antiqua"/>
                  <a:cs typeface="Book Antiqua"/>
                  <a:sym typeface="Book Antiqua"/>
                </a:endParaRPr>
              </a:p>
            </p:txBody>
          </p:sp>
          <p:sp>
            <p:nvSpPr>
              <p:cNvPr id="441" name="Google Shape;441;p19"/>
              <p:cNvSpPr txBox="1"/>
              <p:nvPr/>
            </p:nvSpPr>
            <p:spPr>
              <a:xfrm>
                <a:off x="7678475" y="5592424"/>
                <a:ext cx="1780500" cy="557148"/>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Book Antiqua"/>
                    <a:ea typeface="Book Antiqua"/>
                    <a:cs typeface="Book Antiqua"/>
                    <a:sym typeface="Book Antiqua"/>
                  </a:rPr>
                  <a:t>Risk Investor</a:t>
                </a:r>
                <a:endParaRPr sz="1200" b="1" i="0" u="none" strike="noStrike" cap="none">
                  <a:solidFill>
                    <a:srgbClr val="000000"/>
                  </a:solidFill>
                  <a:latin typeface="Book Antiqua"/>
                  <a:ea typeface="Book Antiqua"/>
                  <a:cs typeface="Book Antiqua"/>
                  <a:sym typeface="Book Antiqua"/>
                </a:endParaRPr>
              </a:p>
            </p:txBody>
          </p:sp>
          <p:sp>
            <p:nvSpPr>
              <p:cNvPr id="442" name="Google Shape;442;p19"/>
              <p:cNvSpPr txBox="1"/>
              <p:nvPr/>
            </p:nvSpPr>
            <p:spPr>
              <a:xfrm>
                <a:off x="4274000" y="5592424"/>
                <a:ext cx="1780500" cy="557148"/>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Book Antiqua"/>
                    <a:ea typeface="Book Antiqua"/>
                    <a:cs typeface="Book Antiqua"/>
                    <a:sym typeface="Book Antiqua"/>
                  </a:rPr>
                  <a:t>Social Enterprise</a:t>
                </a:r>
                <a:endParaRPr sz="1200" b="1" i="0" u="none" strike="noStrike" cap="none">
                  <a:solidFill>
                    <a:srgbClr val="000000"/>
                  </a:solidFill>
                  <a:latin typeface="Book Antiqua"/>
                  <a:ea typeface="Book Antiqua"/>
                  <a:cs typeface="Book Antiqua"/>
                  <a:sym typeface="Book Antiqua"/>
                </a:endParaRPr>
              </a:p>
            </p:txBody>
          </p:sp>
          <p:cxnSp>
            <p:nvCxnSpPr>
              <p:cNvPr id="443" name="Google Shape;443;p19"/>
              <p:cNvCxnSpPr>
                <a:stCxn id="440" idx="2"/>
                <a:endCxn id="441" idx="0"/>
              </p:cNvCxnSpPr>
              <p:nvPr/>
            </p:nvCxnSpPr>
            <p:spPr>
              <a:xfrm flipH="1">
                <a:off x="8568599" y="4514805"/>
                <a:ext cx="4500" cy="1077600"/>
              </a:xfrm>
              <a:prstGeom prst="straightConnector1">
                <a:avLst/>
              </a:prstGeom>
              <a:noFill/>
              <a:ln w="19050" cap="flat" cmpd="sng">
                <a:solidFill>
                  <a:srgbClr val="000000"/>
                </a:solidFill>
                <a:prstDash val="lgDash"/>
                <a:round/>
                <a:headEnd type="none" w="sm" len="sm"/>
                <a:tailEnd type="triangle" w="med" len="med"/>
              </a:ln>
            </p:spPr>
          </p:cxnSp>
          <p:sp>
            <p:nvSpPr>
              <p:cNvPr id="444" name="Google Shape;444;p19"/>
              <p:cNvSpPr txBox="1"/>
              <p:nvPr/>
            </p:nvSpPr>
            <p:spPr>
              <a:xfrm>
                <a:off x="8426506" y="4728901"/>
                <a:ext cx="1262380" cy="57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Book Antiqua"/>
                    <a:ea typeface="Book Antiqua"/>
                    <a:cs typeface="Book Antiqua"/>
                    <a:sym typeface="Book Antiqua"/>
                  </a:rPr>
                  <a:t>Principal Guarantee</a:t>
                </a:r>
                <a:endParaRPr sz="1100" b="1" i="0" u="none" strike="noStrike" cap="none">
                  <a:solidFill>
                    <a:srgbClr val="000000"/>
                  </a:solidFill>
                  <a:latin typeface="Book Antiqua"/>
                  <a:ea typeface="Book Antiqua"/>
                  <a:cs typeface="Book Antiqua"/>
                  <a:sym typeface="Book Antiqua"/>
                </a:endParaRPr>
              </a:p>
            </p:txBody>
          </p:sp>
          <p:cxnSp>
            <p:nvCxnSpPr>
              <p:cNvPr id="445" name="Google Shape;445;p19"/>
              <p:cNvCxnSpPr/>
              <p:nvPr/>
            </p:nvCxnSpPr>
            <p:spPr>
              <a:xfrm rot="10800000">
                <a:off x="6109476" y="5755833"/>
                <a:ext cx="1569000" cy="0"/>
              </a:xfrm>
              <a:prstGeom prst="straightConnector1">
                <a:avLst/>
              </a:prstGeom>
              <a:noFill/>
              <a:ln w="19050" cap="flat" cmpd="sng">
                <a:solidFill>
                  <a:srgbClr val="000000"/>
                </a:solidFill>
                <a:prstDash val="solid"/>
                <a:round/>
                <a:headEnd type="none" w="sm" len="sm"/>
                <a:tailEnd type="triangle" w="med" len="med"/>
              </a:ln>
            </p:spPr>
          </p:cxnSp>
          <p:sp>
            <p:nvSpPr>
              <p:cNvPr id="446" name="Google Shape;446;p19"/>
              <p:cNvSpPr txBox="1"/>
              <p:nvPr/>
            </p:nvSpPr>
            <p:spPr>
              <a:xfrm>
                <a:off x="6227350" y="5367003"/>
                <a:ext cx="1293600" cy="27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Book Antiqua"/>
                    <a:ea typeface="Book Antiqua"/>
                    <a:cs typeface="Book Antiqua"/>
                    <a:sym typeface="Book Antiqua"/>
                  </a:rPr>
                  <a:t>Soft Loan</a:t>
                </a:r>
                <a:endParaRPr sz="1100" b="1" i="0" u="none" strike="noStrike" cap="none">
                  <a:solidFill>
                    <a:srgbClr val="000000"/>
                  </a:solidFill>
                  <a:latin typeface="Book Antiqua"/>
                  <a:ea typeface="Book Antiqua"/>
                  <a:cs typeface="Book Antiqua"/>
                  <a:sym typeface="Book Antiqua"/>
                </a:endParaRPr>
              </a:p>
            </p:txBody>
          </p:sp>
          <p:cxnSp>
            <p:nvCxnSpPr>
              <p:cNvPr id="447" name="Google Shape;447;p19"/>
              <p:cNvCxnSpPr/>
              <p:nvPr/>
            </p:nvCxnSpPr>
            <p:spPr>
              <a:xfrm>
                <a:off x="6109476" y="5980890"/>
                <a:ext cx="1569000" cy="0"/>
              </a:xfrm>
              <a:prstGeom prst="straightConnector1">
                <a:avLst/>
              </a:prstGeom>
              <a:noFill/>
              <a:ln w="19050" cap="flat" cmpd="sng">
                <a:solidFill>
                  <a:srgbClr val="000000"/>
                </a:solidFill>
                <a:prstDash val="lgDash"/>
                <a:round/>
                <a:headEnd type="none" w="sm" len="sm"/>
                <a:tailEnd type="stealth" w="med" len="med"/>
              </a:ln>
            </p:spPr>
          </p:cxnSp>
          <p:sp>
            <p:nvSpPr>
              <p:cNvPr id="448" name="Google Shape;448;p19"/>
              <p:cNvSpPr txBox="1"/>
              <p:nvPr/>
            </p:nvSpPr>
            <p:spPr>
              <a:xfrm>
                <a:off x="6191750" y="5932500"/>
                <a:ext cx="14775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Book Antiqua"/>
                    <a:ea typeface="Book Antiqua"/>
                    <a:cs typeface="Book Antiqua"/>
                    <a:sym typeface="Book Antiqua"/>
                  </a:rPr>
                  <a:t>Repays Loan</a:t>
                </a:r>
                <a:endParaRPr sz="1100" b="0" i="0" u="none" strike="noStrike" cap="none">
                  <a:solidFill>
                    <a:srgbClr val="000000"/>
                  </a:solidFill>
                  <a:latin typeface="Book Antiqua"/>
                  <a:ea typeface="Book Antiqua"/>
                  <a:cs typeface="Book Antiqua"/>
                  <a:sym typeface="Book Antiqua"/>
                </a:endParaRPr>
              </a:p>
            </p:txBody>
          </p:sp>
          <p:sp>
            <p:nvSpPr>
              <p:cNvPr id="449" name="Google Shape;449;p19"/>
              <p:cNvSpPr txBox="1"/>
              <p:nvPr/>
            </p:nvSpPr>
            <p:spPr>
              <a:xfrm>
                <a:off x="4274000" y="3957655"/>
                <a:ext cx="1780500" cy="557148"/>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Book Antiqua"/>
                    <a:ea typeface="Book Antiqua"/>
                    <a:cs typeface="Book Antiqua"/>
                    <a:sym typeface="Book Antiqua"/>
                  </a:rPr>
                  <a:t>Beneficiaries</a:t>
                </a:r>
                <a:endParaRPr sz="1200" b="1" i="0" u="none" strike="noStrike" cap="none">
                  <a:solidFill>
                    <a:srgbClr val="000000"/>
                  </a:solidFill>
                  <a:latin typeface="Book Antiqua"/>
                  <a:ea typeface="Book Antiqua"/>
                  <a:cs typeface="Book Antiqua"/>
                  <a:sym typeface="Book Antiqua"/>
                </a:endParaRPr>
              </a:p>
            </p:txBody>
          </p:sp>
          <p:sp>
            <p:nvSpPr>
              <p:cNvPr id="450" name="Google Shape;450;p19"/>
              <p:cNvSpPr txBox="1"/>
              <p:nvPr/>
            </p:nvSpPr>
            <p:spPr>
              <a:xfrm>
                <a:off x="4971301" y="4735725"/>
                <a:ext cx="1262379" cy="57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Book Antiqua"/>
                    <a:ea typeface="Book Antiqua"/>
                    <a:cs typeface="Book Antiqua"/>
                    <a:sym typeface="Book Antiqua"/>
                  </a:rPr>
                  <a:t>Goods &amp; Services</a:t>
                </a:r>
                <a:endParaRPr sz="1100" b="1" i="0" u="none" strike="noStrike" cap="none">
                  <a:solidFill>
                    <a:srgbClr val="000000"/>
                  </a:solidFill>
                  <a:latin typeface="Book Antiqua"/>
                  <a:ea typeface="Book Antiqua"/>
                  <a:cs typeface="Book Antiqua"/>
                  <a:sym typeface="Book Antiqua"/>
                </a:endParaRPr>
              </a:p>
            </p:txBody>
          </p:sp>
        </p:grpSp>
        <p:cxnSp>
          <p:nvCxnSpPr>
            <p:cNvPr id="451" name="Google Shape;451;p19"/>
            <p:cNvCxnSpPr>
              <a:stCxn id="442" idx="0"/>
              <a:endCxn id="449" idx="2"/>
            </p:cNvCxnSpPr>
            <p:nvPr/>
          </p:nvCxnSpPr>
          <p:spPr>
            <a:xfrm rot="10800000">
              <a:off x="6306295" y="3757724"/>
              <a:ext cx="0" cy="784800"/>
            </a:xfrm>
            <a:prstGeom prst="straightConnector1">
              <a:avLst/>
            </a:prstGeom>
            <a:noFill/>
            <a:ln w="12700" cap="flat" cmpd="sng">
              <a:solidFill>
                <a:schemeClr val="dk1"/>
              </a:solidFill>
              <a:prstDash val="solid"/>
              <a:round/>
              <a:headEnd type="none" w="sm" len="sm"/>
              <a:tailEnd type="stealth" w="med" len="med"/>
            </a:ln>
          </p:spPr>
        </p:cxnSp>
      </p:grpSp>
      <p:sp>
        <p:nvSpPr>
          <p:cNvPr id="452" name="Google Shape;452;p19"/>
          <p:cNvSpPr txBox="1">
            <a:spLocks noGrp="1"/>
          </p:cNvSpPr>
          <p:nvPr>
            <p:ph type="sldNum" idx="4294967295"/>
          </p:nvPr>
        </p:nvSpPr>
        <p:spPr>
          <a:xfrm>
            <a:off x="9220200" y="6619875"/>
            <a:ext cx="533325" cy="276400"/>
          </a:xfrm>
          <a:prstGeom prst="rect">
            <a:avLst/>
          </a:prstGeom>
          <a:noFill/>
          <a:ln>
            <a:noFill/>
          </a:ln>
        </p:spPr>
        <p:txBody>
          <a:bodyPr spcFirstLastPara="1" wrap="square" lIns="92800" tIns="46400" rIns="92800" bIns="46400" anchor="t" anchorCtr="0">
            <a:noAutofit/>
          </a:bodyPr>
          <a:lstStyle/>
          <a:p>
            <a:pPr marL="0" lvl="0" indent="0" algn="l" rtl="0">
              <a:lnSpc>
                <a:spcPct val="100000"/>
              </a:lnSpc>
              <a:spcBef>
                <a:spcPts val="0"/>
              </a:spcBef>
              <a:spcAft>
                <a:spcPts val="0"/>
              </a:spcAft>
              <a:buClr>
                <a:srgbClr val="000000"/>
              </a:buClr>
              <a:buSzPts val="1100"/>
              <a:buFont typeface="Arial"/>
              <a:buNone/>
            </a:pPr>
            <a:r>
              <a:rPr lang="en-US" sz="1000">
                <a:latin typeface="Book Antiqua"/>
                <a:ea typeface="Book Antiqua"/>
                <a:cs typeface="Book Antiqua"/>
                <a:sym typeface="Book Antiqua"/>
              </a:rPr>
              <a:t>14</a:t>
            </a:r>
            <a:endParaRPr sz="1000">
              <a:latin typeface="Book Antiqua"/>
              <a:ea typeface="Book Antiqua"/>
              <a:cs typeface="Book Antiqua"/>
              <a:sym typeface="Book Antiqua"/>
            </a:endParaRPr>
          </a:p>
        </p:txBody>
      </p:sp>
    </p:spTree>
    <p:extLst>
      <p:ext uri="{BB962C8B-B14F-4D97-AF65-F5344CB8AC3E}">
        <p14:creationId xmlns:p14="http://schemas.microsoft.com/office/powerpoint/2010/main" val="32157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 xmlns:a16="http://schemas.microsoft.com/office/drawing/2014/main" id="{1999C79C-F865-8BEC-4D26-0AB4FA42DE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 name="think-cell Slide" r:id="rId4" imgW="395" imgH="396" progId="TCLayout.ActiveDocument.1">
                  <p:embed/>
                </p:oleObj>
              </mc:Choice>
              <mc:Fallback>
                <p:oleObj name="think-cell Slide" r:id="rId4" imgW="395" imgH="396" progId="TCLayout.ActiveDocument.1">
                  <p:embed/>
                  <p:pic>
                    <p:nvPicPr>
                      <p:cNvPr id="5" name="think-cell data - do not delete" hidden="1">
                        <a:extLst>
                          <a:ext uri="{FF2B5EF4-FFF2-40B4-BE49-F238E27FC236}">
                            <a16:creationId xmlns="" xmlns:a16="http://schemas.microsoft.com/office/drawing/2014/main" id="{1999C79C-F865-8BEC-4D26-0AB4FA42DEA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1C9C7718-C813-8A51-26AF-1C52C603A260}"/>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z="1000" smtClean="0">
                <a:latin typeface="Book Antiqua"/>
                <a:cs typeface="Book Antiqua"/>
              </a:rPr>
              <a:t>1</a:t>
            </a:fld>
            <a:endParaRPr lang="en-US" sz="1000" dirty="0">
              <a:latin typeface="Book Antiqua"/>
              <a:cs typeface="Book Antiqua"/>
            </a:endParaRPr>
          </a:p>
        </p:txBody>
      </p:sp>
      <p:sp>
        <p:nvSpPr>
          <p:cNvPr id="3" name="Title 2">
            <a:extLst>
              <a:ext uri="{FF2B5EF4-FFF2-40B4-BE49-F238E27FC236}">
                <a16:creationId xmlns="" xmlns:a16="http://schemas.microsoft.com/office/drawing/2014/main" id="{E19B884A-CC9D-3E4C-ABC6-E552CA0BE07F}"/>
              </a:ext>
            </a:extLst>
          </p:cNvPr>
          <p:cNvSpPr>
            <a:spLocks noGrp="1"/>
          </p:cNvSpPr>
          <p:nvPr>
            <p:ph type="title"/>
          </p:nvPr>
        </p:nvSpPr>
        <p:spPr/>
        <p:txBody>
          <a:bodyPr vert="horz"/>
          <a:lstStyle/>
          <a:p>
            <a:r>
              <a:rPr lang="en-US" dirty="0">
                <a:latin typeface="Book Antiqua" panose="02040602050305030304" pitchFamily="18" charset="0"/>
              </a:rPr>
              <a:t>What is blended finance?</a:t>
            </a:r>
          </a:p>
        </p:txBody>
      </p:sp>
      <p:sp>
        <p:nvSpPr>
          <p:cNvPr id="6" name="Arrow: Right 5">
            <a:extLst>
              <a:ext uri="{FF2B5EF4-FFF2-40B4-BE49-F238E27FC236}">
                <a16:creationId xmlns="" xmlns:a16="http://schemas.microsoft.com/office/drawing/2014/main" id="{D6002D64-0479-10BB-8D0A-892AFA1B8D35}"/>
              </a:ext>
            </a:extLst>
          </p:cNvPr>
          <p:cNvSpPr/>
          <p:nvPr/>
        </p:nvSpPr>
        <p:spPr>
          <a:xfrm>
            <a:off x="5693228" y="1480461"/>
            <a:ext cx="3907972" cy="272143"/>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 xmlns:a16="http://schemas.microsoft.com/office/drawing/2014/main" id="{F6E8F92B-FE7F-9A2B-ABA4-FE6EE1307CF6}"/>
              </a:ext>
            </a:extLst>
          </p:cNvPr>
          <p:cNvSpPr/>
          <p:nvPr/>
        </p:nvSpPr>
        <p:spPr>
          <a:xfrm flipH="1">
            <a:off x="304800" y="1480461"/>
            <a:ext cx="3907972" cy="272143"/>
          </a:xfrm>
          <a:prstGeom prst="rightArrow">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108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4E9F0A7D-D927-2FA4-5805-C0853EEFCC46}"/>
              </a:ext>
            </a:extLst>
          </p:cNvPr>
          <p:cNvSpPr/>
          <p:nvPr/>
        </p:nvSpPr>
        <p:spPr>
          <a:xfrm>
            <a:off x="304800" y="1172684"/>
            <a:ext cx="2982686" cy="338554"/>
          </a:xfrm>
          <a:prstGeom prst="rect">
            <a:avLst/>
          </a:prstGeom>
          <a:noFill/>
        </p:spPr>
        <p:txBody>
          <a:bodyPr wrap="square">
            <a:spAutoFit/>
          </a:bodyPr>
          <a:lstStyle/>
          <a:p>
            <a:r>
              <a:rPr lang="en-GB" sz="1600" b="1" i="1" dirty="0">
                <a:solidFill>
                  <a:srgbClr val="1B365D"/>
                </a:solidFill>
                <a:latin typeface="Book Antiqua" panose="02040602050305030304" pitchFamily="18" charset="0"/>
                <a:cs typeface="Arial" panose="020B0604020202020204" pitchFamily="34" charset="0"/>
              </a:rPr>
              <a:t>Focus on commercial returns</a:t>
            </a:r>
          </a:p>
        </p:txBody>
      </p:sp>
      <p:sp>
        <p:nvSpPr>
          <p:cNvPr id="9" name="Rectangle 8">
            <a:extLst>
              <a:ext uri="{FF2B5EF4-FFF2-40B4-BE49-F238E27FC236}">
                <a16:creationId xmlns="" xmlns:a16="http://schemas.microsoft.com/office/drawing/2014/main" id="{D3009178-CFF2-8223-9259-5EB0EB001E10}"/>
              </a:ext>
            </a:extLst>
          </p:cNvPr>
          <p:cNvSpPr/>
          <p:nvPr/>
        </p:nvSpPr>
        <p:spPr>
          <a:xfrm>
            <a:off x="7009225" y="1173848"/>
            <a:ext cx="2477674" cy="338554"/>
          </a:xfrm>
          <a:prstGeom prst="rect">
            <a:avLst/>
          </a:prstGeom>
          <a:noFill/>
        </p:spPr>
        <p:txBody>
          <a:bodyPr wrap="square">
            <a:spAutoFit/>
          </a:bodyPr>
          <a:lstStyle/>
          <a:p>
            <a:pPr algn="r"/>
            <a:r>
              <a:rPr lang="en-GB" sz="1600" b="1" i="1" dirty="0">
                <a:solidFill>
                  <a:srgbClr val="1B365D"/>
                </a:solidFill>
                <a:latin typeface="Book Antiqua" panose="02040602050305030304" pitchFamily="18" charset="0"/>
                <a:cs typeface="Arial" panose="020B0604020202020204" pitchFamily="34" charset="0"/>
              </a:rPr>
              <a:t>Focus on impact </a:t>
            </a:r>
          </a:p>
        </p:txBody>
      </p:sp>
      <p:sp>
        <p:nvSpPr>
          <p:cNvPr id="36" name="Rectangle 35">
            <a:extLst>
              <a:ext uri="{FF2B5EF4-FFF2-40B4-BE49-F238E27FC236}">
                <a16:creationId xmlns="" xmlns:a16="http://schemas.microsoft.com/office/drawing/2014/main" id="{4A9D2BA0-9798-C627-BF15-4DF6675DE2B6}"/>
              </a:ext>
            </a:extLst>
          </p:cNvPr>
          <p:cNvSpPr/>
          <p:nvPr/>
        </p:nvSpPr>
        <p:spPr>
          <a:xfrm>
            <a:off x="304800" y="1785255"/>
            <a:ext cx="1808480" cy="704851"/>
          </a:xfrm>
          <a:prstGeom prst="rect">
            <a:avLst/>
          </a:prstGeom>
          <a:solidFill>
            <a:srgbClr val="9CA7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Commercial investing</a:t>
            </a:r>
          </a:p>
        </p:txBody>
      </p:sp>
      <p:sp>
        <p:nvSpPr>
          <p:cNvPr id="37" name="Rectangle 36">
            <a:extLst>
              <a:ext uri="{FF2B5EF4-FFF2-40B4-BE49-F238E27FC236}">
                <a16:creationId xmlns="" xmlns:a16="http://schemas.microsoft.com/office/drawing/2014/main" id="{05C669E1-9973-AC2F-C0BD-FD8F9B68D629}"/>
              </a:ext>
            </a:extLst>
          </p:cNvPr>
          <p:cNvSpPr/>
          <p:nvPr/>
        </p:nvSpPr>
        <p:spPr>
          <a:xfrm>
            <a:off x="2176780" y="1785255"/>
            <a:ext cx="1808480" cy="704851"/>
          </a:xfrm>
          <a:prstGeom prst="rect">
            <a:avLst/>
          </a:prstGeom>
          <a:solidFill>
            <a:srgbClr val="CACFD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ESG / SRI investing</a:t>
            </a:r>
          </a:p>
        </p:txBody>
      </p:sp>
      <p:sp>
        <p:nvSpPr>
          <p:cNvPr id="38" name="Rectangle 37">
            <a:extLst>
              <a:ext uri="{FF2B5EF4-FFF2-40B4-BE49-F238E27FC236}">
                <a16:creationId xmlns="" xmlns:a16="http://schemas.microsoft.com/office/drawing/2014/main" id="{2915CA1D-6DBF-6FCB-C424-739A74A06C03}"/>
              </a:ext>
            </a:extLst>
          </p:cNvPr>
          <p:cNvSpPr/>
          <p:nvPr/>
        </p:nvSpPr>
        <p:spPr>
          <a:xfrm>
            <a:off x="4048760" y="1785255"/>
            <a:ext cx="1808480" cy="704851"/>
          </a:xfrm>
          <a:prstGeom prst="rect">
            <a:avLst/>
          </a:prstGeom>
          <a:solidFill>
            <a:srgbClr val="E0E3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Impact Investing </a:t>
            </a:r>
          </a:p>
        </p:txBody>
      </p:sp>
      <p:sp>
        <p:nvSpPr>
          <p:cNvPr id="39" name="Rectangle 38">
            <a:extLst>
              <a:ext uri="{FF2B5EF4-FFF2-40B4-BE49-F238E27FC236}">
                <a16:creationId xmlns="" xmlns:a16="http://schemas.microsoft.com/office/drawing/2014/main" id="{15C6AFDC-08B8-DA27-59D7-1E345EA9197B}"/>
              </a:ext>
            </a:extLst>
          </p:cNvPr>
          <p:cNvSpPr/>
          <p:nvPr/>
        </p:nvSpPr>
        <p:spPr>
          <a:xfrm>
            <a:off x="5920740" y="1785255"/>
            <a:ext cx="1808480" cy="704851"/>
          </a:xfrm>
          <a:prstGeom prst="rect">
            <a:avLst/>
          </a:prstGeom>
          <a:solidFill>
            <a:srgbClr val="FFE4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Blended finance</a:t>
            </a:r>
          </a:p>
        </p:txBody>
      </p:sp>
      <p:sp>
        <p:nvSpPr>
          <p:cNvPr id="40" name="Rectangle 39">
            <a:extLst>
              <a:ext uri="{FF2B5EF4-FFF2-40B4-BE49-F238E27FC236}">
                <a16:creationId xmlns="" xmlns:a16="http://schemas.microsoft.com/office/drawing/2014/main" id="{91C85274-85D9-764D-22D6-8488337E2C45}"/>
              </a:ext>
            </a:extLst>
          </p:cNvPr>
          <p:cNvSpPr/>
          <p:nvPr/>
        </p:nvSpPr>
        <p:spPr>
          <a:xfrm>
            <a:off x="7792720" y="1785255"/>
            <a:ext cx="1808480" cy="704851"/>
          </a:xfrm>
          <a:prstGeom prst="rect">
            <a:avLst/>
          </a:prstGeom>
          <a:solidFill>
            <a:srgbClr val="FFBC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Traditional philanthropy</a:t>
            </a:r>
          </a:p>
        </p:txBody>
      </p:sp>
      <p:sp>
        <p:nvSpPr>
          <p:cNvPr id="46" name="Isosceles Triangle 45">
            <a:extLst>
              <a:ext uri="{FF2B5EF4-FFF2-40B4-BE49-F238E27FC236}">
                <a16:creationId xmlns="" xmlns:a16="http://schemas.microsoft.com/office/drawing/2014/main" id="{86A32F83-FD3D-AEAB-6186-41EF886CF4B0}"/>
              </a:ext>
            </a:extLst>
          </p:cNvPr>
          <p:cNvSpPr/>
          <p:nvPr/>
        </p:nvSpPr>
        <p:spPr>
          <a:xfrm rot="10800000">
            <a:off x="5920740" y="2609843"/>
            <a:ext cx="1808480" cy="197505"/>
          </a:xfrm>
          <a:prstGeom prst="triangle">
            <a:avLst/>
          </a:prstGeom>
          <a:solidFill>
            <a:srgbClr val="FFE4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Ellipse 28">
            <a:extLst>
              <a:ext uri="{FF2B5EF4-FFF2-40B4-BE49-F238E27FC236}">
                <a16:creationId xmlns="" xmlns:a16="http://schemas.microsoft.com/office/drawing/2014/main" id="{0F8EA297-264E-2153-A163-C8517575D4E1}"/>
              </a:ext>
            </a:extLst>
          </p:cNvPr>
          <p:cNvSpPr/>
          <p:nvPr/>
        </p:nvSpPr>
        <p:spPr>
          <a:xfrm rot="18839606">
            <a:off x="4360661" y="4032474"/>
            <a:ext cx="1440000" cy="1440000"/>
          </a:xfrm>
          <a:prstGeom prst="ellipse">
            <a:avLst/>
          </a:prstGeom>
          <a:solidFill>
            <a:schemeClr val="accent6">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Book Antiqua" panose="02040602050305030304" pitchFamily="18" charset="0"/>
              <a:cs typeface="Arial" panose="020B0604020202020204" pitchFamily="34" charset="0"/>
            </a:endParaRPr>
          </a:p>
        </p:txBody>
      </p:sp>
      <p:sp>
        <p:nvSpPr>
          <p:cNvPr id="49" name="Ellipse 26">
            <a:extLst>
              <a:ext uri="{FF2B5EF4-FFF2-40B4-BE49-F238E27FC236}">
                <a16:creationId xmlns="" xmlns:a16="http://schemas.microsoft.com/office/drawing/2014/main" id="{42082D8D-39C1-DBC1-BD7B-1B47AE35C633}"/>
              </a:ext>
            </a:extLst>
          </p:cNvPr>
          <p:cNvSpPr/>
          <p:nvPr/>
        </p:nvSpPr>
        <p:spPr>
          <a:xfrm rot="18839606">
            <a:off x="3171329" y="4032474"/>
            <a:ext cx="1440000" cy="1440000"/>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Book Antiqua" panose="02040602050305030304" pitchFamily="18" charset="0"/>
              <a:cs typeface="Arial" panose="020B0604020202020204" pitchFamily="34" charset="0"/>
            </a:endParaRPr>
          </a:p>
        </p:txBody>
      </p:sp>
      <p:sp>
        <p:nvSpPr>
          <p:cNvPr id="50" name="Ellipse 27">
            <a:extLst>
              <a:ext uri="{FF2B5EF4-FFF2-40B4-BE49-F238E27FC236}">
                <a16:creationId xmlns="" xmlns:a16="http://schemas.microsoft.com/office/drawing/2014/main" id="{47ECD7A6-1789-78B3-7F52-6815A86EED45}"/>
              </a:ext>
            </a:extLst>
          </p:cNvPr>
          <p:cNvSpPr/>
          <p:nvPr/>
        </p:nvSpPr>
        <p:spPr>
          <a:xfrm rot="18839606">
            <a:off x="3765995" y="3116312"/>
            <a:ext cx="1440000" cy="144000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Book Antiqua" panose="02040602050305030304" pitchFamily="18" charset="0"/>
              <a:cs typeface="Arial" panose="020B0604020202020204" pitchFamily="34" charset="0"/>
            </a:endParaRPr>
          </a:p>
        </p:txBody>
      </p:sp>
      <p:sp>
        <p:nvSpPr>
          <p:cNvPr id="51" name="TextBox 62">
            <a:extLst>
              <a:ext uri="{FF2B5EF4-FFF2-40B4-BE49-F238E27FC236}">
                <a16:creationId xmlns="" xmlns:a16="http://schemas.microsoft.com/office/drawing/2014/main" id="{CEA97B3B-15FA-B931-3DC5-063A2BA3F05D}"/>
              </a:ext>
            </a:extLst>
          </p:cNvPr>
          <p:cNvSpPr txBox="1"/>
          <p:nvPr/>
        </p:nvSpPr>
        <p:spPr>
          <a:xfrm>
            <a:off x="4029294" y="3840675"/>
            <a:ext cx="977894" cy="315089"/>
          </a:xfrm>
          <a:prstGeom prst="rect">
            <a:avLst/>
          </a:prstGeom>
          <a:noFill/>
        </p:spPr>
        <p:txBody>
          <a:bodyPr wrap="square" rtlCol="0">
            <a:spAutoFit/>
          </a:bodyPr>
          <a:lstStyle/>
          <a:p>
            <a:pPr algn="ctr"/>
            <a:r>
              <a:rPr lang="en-GB" b="1" dirty="0">
                <a:solidFill>
                  <a:schemeClr val="bg1"/>
                </a:solidFill>
                <a:latin typeface="Book Antiqua" panose="02040602050305030304" pitchFamily="18" charset="0"/>
                <a:ea typeface="Georgia" charset="0"/>
                <a:cs typeface="Arial" panose="020B0604020202020204" pitchFamily="34" charset="0"/>
              </a:rPr>
              <a:t>Leverage</a:t>
            </a:r>
            <a:endParaRPr lang="en-GB" sz="1200" i="1" dirty="0">
              <a:solidFill>
                <a:schemeClr val="bg1"/>
              </a:solidFill>
              <a:latin typeface="Book Antiqua" panose="02040602050305030304" pitchFamily="18" charset="0"/>
              <a:cs typeface="Arial" panose="020B0604020202020204" pitchFamily="34" charset="0"/>
            </a:endParaRPr>
          </a:p>
        </p:txBody>
      </p:sp>
      <p:sp>
        <p:nvSpPr>
          <p:cNvPr id="52" name="Rectangle 51">
            <a:extLst>
              <a:ext uri="{FF2B5EF4-FFF2-40B4-BE49-F238E27FC236}">
                <a16:creationId xmlns="" xmlns:a16="http://schemas.microsoft.com/office/drawing/2014/main" id="{BE2EF5B1-2453-B125-3FF9-63727CA32012}"/>
              </a:ext>
            </a:extLst>
          </p:cNvPr>
          <p:cNvSpPr/>
          <p:nvPr/>
        </p:nvSpPr>
        <p:spPr>
          <a:xfrm>
            <a:off x="5183947" y="3275928"/>
            <a:ext cx="4188633" cy="472633"/>
          </a:xfrm>
          <a:prstGeom prst="rect">
            <a:avLst/>
          </a:prstGeom>
          <a:noFill/>
        </p:spPr>
        <p:txBody>
          <a:bodyPr wrap="square">
            <a:spAutoFit/>
          </a:bodyPr>
          <a:lstStyle/>
          <a:p>
            <a:r>
              <a:rPr lang="en-GB" sz="1200" b="1" i="1" dirty="0">
                <a:solidFill>
                  <a:srgbClr val="1B365D"/>
                </a:solidFill>
                <a:latin typeface="Book Antiqua" panose="02040602050305030304" pitchFamily="18" charset="0"/>
                <a:cs typeface="Arial" panose="020B0604020202020204" pitchFamily="34" charset="0"/>
              </a:rPr>
              <a:t>Uses development finance and philanthropic funds to attract private capital into deals</a:t>
            </a:r>
          </a:p>
        </p:txBody>
      </p:sp>
      <p:sp>
        <p:nvSpPr>
          <p:cNvPr id="53" name="Rectangle 52">
            <a:extLst>
              <a:ext uri="{FF2B5EF4-FFF2-40B4-BE49-F238E27FC236}">
                <a16:creationId xmlns="" xmlns:a16="http://schemas.microsoft.com/office/drawing/2014/main" id="{C38FD0F6-3269-EE17-BCDB-383CAAD18179}"/>
              </a:ext>
            </a:extLst>
          </p:cNvPr>
          <p:cNvSpPr/>
          <p:nvPr/>
        </p:nvSpPr>
        <p:spPr>
          <a:xfrm>
            <a:off x="235359" y="4431276"/>
            <a:ext cx="2829653" cy="461665"/>
          </a:xfrm>
          <a:prstGeom prst="rect">
            <a:avLst/>
          </a:prstGeom>
          <a:noFill/>
        </p:spPr>
        <p:txBody>
          <a:bodyPr wrap="square">
            <a:spAutoFit/>
          </a:bodyPr>
          <a:lstStyle/>
          <a:p>
            <a:pPr algn="r"/>
            <a:r>
              <a:rPr lang="en-GB" sz="1200" b="1" i="1" dirty="0">
                <a:solidFill>
                  <a:srgbClr val="1B365D"/>
                </a:solidFill>
                <a:latin typeface="Book Antiqua" panose="02040602050305030304" pitchFamily="18" charset="0"/>
                <a:cs typeface="Arial" panose="020B0604020202020204" pitchFamily="34" charset="0"/>
              </a:rPr>
              <a:t>Includes investments that drive social, environmental &amp; economic progress</a:t>
            </a:r>
          </a:p>
        </p:txBody>
      </p:sp>
      <p:sp>
        <p:nvSpPr>
          <p:cNvPr id="54" name="Rectangle 53">
            <a:extLst>
              <a:ext uri="{FF2B5EF4-FFF2-40B4-BE49-F238E27FC236}">
                <a16:creationId xmlns="" xmlns:a16="http://schemas.microsoft.com/office/drawing/2014/main" id="{F5813054-6631-29F6-0AB6-A9A5D0C26110}"/>
              </a:ext>
            </a:extLst>
          </p:cNvPr>
          <p:cNvSpPr/>
          <p:nvPr/>
        </p:nvSpPr>
        <p:spPr>
          <a:xfrm>
            <a:off x="5790143" y="4432396"/>
            <a:ext cx="3714141" cy="472633"/>
          </a:xfrm>
          <a:prstGeom prst="rect">
            <a:avLst/>
          </a:prstGeom>
          <a:noFill/>
        </p:spPr>
        <p:txBody>
          <a:bodyPr wrap="square">
            <a:spAutoFit/>
          </a:bodyPr>
          <a:lstStyle/>
          <a:p>
            <a:r>
              <a:rPr lang="en-GB" sz="1200" b="1" i="1" dirty="0">
                <a:solidFill>
                  <a:srgbClr val="1B365D"/>
                </a:solidFill>
                <a:latin typeface="Book Antiqua" panose="02040602050305030304" pitchFamily="18" charset="0"/>
                <a:cs typeface="Arial" panose="020B0604020202020204" pitchFamily="34" charset="0"/>
              </a:rPr>
              <a:t>Provides financial returns for private investors based on real &amp; perceived risks</a:t>
            </a:r>
          </a:p>
        </p:txBody>
      </p:sp>
      <p:sp>
        <p:nvSpPr>
          <p:cNvPr id="55" name="TextBox 62">
            <a:extLst>
              <a:ext uri="{FF2B5EF4-FFF2-40B4-BE49-F238E27FC236}">
                <a16:creationId xmlns="" xmlns:a16="http://schemas.microsoft.com/office/drawing/2014/main" id="{1D9A734E-659A-CAE4-332C-700CFCCAAFD8}"/>
              </a:ext>
            </a:extLst>
          </p:cNvPr>
          <p:cNvSpPr txBox="1"/>
          <p:nvPr/>
        </p:nvSpPr>
        <p:spPr>
          <a:xfrm>
            <a:off x="4675434" y="4834375"/>
            <a:ext cx="874949" cy="315089"/>
          </a:xfrm>
          <a:prstGeom prst="rect">
            <a:avLst/>
          </a:prstGeom>
          <a:noFill/>
        </p:spPr>
        <p:txBody>
          <a:bodyPr wrap="none" rtlCol="0">
            <a:spAutoFit/>
          </a:bodyPr>
          <a:lstStyle/>
          <a:p>
            <a:pPr algn="ctr"/>
            <a:r>
              <a:rPr lang="en-GB" b="1" dirty="0">
                <a:solidFill>
                  <a:schemeClr val="bg1"/>
                </a:solidFill>
                <a:latin typeface="Book Antiqua" panose="02040602050305030304" pitchFamily="18" charset="0"/>
                <a:ea typeface="Georgia" charset="0"/>
                <a:cs typeface="Arial" panose="020B0604020202020204" pitchFamily="34" charset="0"/>
              </a:rPr>
              <a:t>Returns</a:t>
            </a:r>
            <a:endParaRPr lang="en-GB" sz="1200" i="1" dirty="0">
              <a:solidFill>
                <a:schemeClr val="bg1"/>
              </a:solidFill>
              <a:latin typeface="Book Antiqua" panose="02040602050305030304" pitchFamily="18" charset="0"/>
              <a:cs typeface="Arial" panose="020B0604020202020204" pitchFamily="34" charset="0"/>
            </a:endParaRPr>
          </a:p>
        </p:txBody>
      </p:sp>
      <p:pic>
        <p:nvPicPr>
          <p:cNvPr id="56" name="Graphic 55" descr="Bar graph with upward trend outline">
            <a:extLst>
              <a:ext uri="{FF2B5EF4-FFF2-40B4-BE49-F238E27FC236}">
                <a16:creationId xmlns="" xmlns:a16="http://schemas.microsoft.com/office/drawing/2014/main" id="{EBCC40FA-D23D-7E1E-17AA-40A24D96752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53566" y="4448602"/>
            <a:ext cx="518682" cy="437983"/>
          </a:xfrm>
          <a:prstGeom prst="rect">
            <a:avLst/>
          </a:prstGeom>
        </p:spPr>
      </p:pic>
      <p:sp>
        <p:nvSpPr>
          <p:cNvPr id="57" name="TextBox 62">
            <a:extLst>
              <a:ext uri="{FF2B5EF4-FFF2-40B4-BE49-F238E27FC236}">
                <a16:creationId xmlns="" xmlns:a16="http://schemas.microsoft.com/office/drawing/2014/main" id="{E27413F8-A192-7D79-1E85-3963D001CC58}"/>
              </a:ext>
            </a:extLst>
          </p:cNvPr>
          <p:cNvSpPr txBox="1"/>
          <p:nvPr/>
        </p:nvSpPr>
        <p:spPr>
          <a:xfrm>
            <a:off x="3527389" y="4829507"/>
            <a:ext cx="792375" cy="315089"/>
          </a:xfrm>
          <a:prstGeom prst="rect">
            <a:avLst/>
          </a:prstGeom>
          <a:noFill/>
        </p:spPr>
        <p:txBody>
          <a:bodyPr wrap="none" rtlCol="0">
            <a:spAutoFit/>
          </a:bodyPr>
          <a:lstStyle/>
          <a:p>
            <a:pPr algn="ctr"/>
            <a:r>
              <a:rPr lang="en-GB" b="1" dirty="0">
                <a:solidFill>
                  <a:schemeClr val="bg1"/>
                </a:solidFill>
                <a:latin typeface="Book Antiqua" panose="02040602050305030304" pitchFamily="18" charset="0"/>
                <a:ea typeface="Georgia" charset="0"/>
                <a:cs typeface="Arial" panose="020B0604020202020204" pitchFamily="34" charset="0"/>
              </a:rPr>
              <a:t>Impact</a:t>
            </a:r>
            <a:endParaRPr lang="en-GB" sz="1200" b="1" i="1" dirty="0">
              <a:solidFill>
                <a:schemeClr val="bg1"/>
              </a:solidFill>
              <a:latin typeface="Book Antiqua" panose="02040602050305030304" pitchFamily="18" charset="0"/>
              <a:cs typeface="Arial" panose="020B0604020202020204" pitchFamily="34" charset="0"/>
            </a:endParaRPr>
          </a:p>
        </p:txBody>
      </p:sp>
      <p:pic>
        <p:nvPicPr>
          <p:cNvPr id="58" name="Graphic 57" descr="Comment Heart outline">
            <a:extLst>
              <a:ext uri="{FF2B5EF4-FFF2-40B4-BE49-F238E27FC236}">
                <a16:creationId xmlns="" xmlns:a16="http://schemas.microsoft.com/office/drawing/2014/main" id="{B5157215-640A-3164-E704-749B75B2E9E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632345" y="4448602"/>
            <a:ext cx="582458" cy="491836"/>
          </a:xfrm>
          <a:prstGeom prst="rect">
            <a:avLst/>
          </a:prstGeom>
        </p:spPr>
      </p:pic>
      <p:pic>
        <p:nvPicPr>
          <p:cNvPr id="59" name="Graphic 58" descr="Flying Money outline">
            <a:extLst>
              <a:ext uri="{FF2B5EF4-FFF2-40B4-BE49-F238E27FC236}">
                <a16:creationId xmlns="" xmlns:a16="http://schemas.microsoft.com/office/drawing/2014/main" id="{7AC3B593-4E52-FE51-9206-5141AFC1EF5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277952" y="3435304"/>
            <a:ext cx="480578" cy="405807"/>
          </a:xfrm>
          <a:prstGeom prst="rect">
            <a:avLst/>
          </a:prstGeom>
        </p:spPr>
      </p:pic>
      <p:sp>
        <p:nvSpPr>
          <p:cNvPr id="63" name="Rectangle 62">
            <a:extLst>
              <a:ext uri="{FF2B5EF4-FFF2-40B4-BE49-F238E27FC236}">
                <a16:creationId xmlns="" xmlns:a16="http://schemas.microsoft.com/office/drawing/2014/main" id="{29F4DD4D-8E1E-E9CD-F2D1-3B3D32216072}"/>
              </a:ext>
            </a:extLst>
          </p:cNvPr>
          <p:cNvSpPr/>
          <p:nvPr/>
        </p:nvSpPr>
        <p:spPr>
          <a:xfrm>
            <a:off x="4048760" y="1796139"/>
            <a:ext cx="1808480" cy="704851"/>
          </a:xfrm>
          <a:prstGeom prst="rect">
            <a:avLst/>
          </a:prstGeom>
          <a:solidFill>
            <a:srgbClr val="FFE7DA">
              <a:alpha val="3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TextBox 63">
            <a:extLst>
              <a:ext uri="{FF2B5EF4-FFF2-40B4-BE49-F238E27FC236}">
                <a16:creationId xmlns="" xmlns:a16="http://schemas.microsoft.com/office/drawing/2014/main" id="{7DFB9E5E-7243-A78B-C6C1-340D79E46997}"/>
              </a:ext>
            </a:extLst>
          </p:cNvPr>
          <p:cNvSpPr txBox="1"/>
          <p:nvPr/>
        </p:nvSpPr>
        <p:spPr>
          <a:xfrm>
            <a:off x="262890" y="5760094"/>
            <a:ext cx="9475470" cy="704851"/>
          </a:xfrm>
          <a:prstGeom prst="rect">
            <a:avLst/>
          </a:prstGeom>
          <a:solidFill>
            <a:schemeClr val="bg1">
              <a:lumMod val="95000"/>
            </a:schemeClr>
          </a:solidFill>
          <a:ln>
            <a:solidFill>
              <a:schemeClr val="bg1"/>
            </a:solidFill>
            <a:prstDash val="lgDash"/>
          </a:ln>
        </p:spPr>
        <p:txBody>
          <a:bodyPr wrap="square" rtlCol="0" anchor="ctr">
            <a:noAutofit/>
          </a:bodyPr>
          <a:lstStyle/>
          <a:p>
            <a:pPr algn="ctr">
              <a:lnSpc>
                <a:spcPct val="110000"/>
              </a:lnSpc>
              <a:spcBef>
                <a:spcPts val="200"/>
              </a:spcBef>
            </a:pPr>
            <a:r>
              <a:rPr lang="en-US" b="1" dirty="0">
                <a:latin typeface="Book Antiqua" panose="02040602050305030304" pitchFamily="18" charset="0"/>
              </a:rPr>
              <a:t>Blended finance is a tool in the fund-raising team &amp; funder’s armory </a:t>
            </a:r>
            <a:r>
              <a:rPr lang="en-US" dirty="0">
                <a:latin typeface="Book Antiqua" panose="02040602050305030304" pitchFamily="18" charset="0"/>
              </a:rPr>
              <a:t>– a significant proportion of very important interventions, that are in the nature of public goods and might be perceived to be highly risky by private capital still need to be and should be served by grants</a:t>
            </a:r>
          </a:p>
        </p:txBody>
      </p:sp>
    </p:spTree>
    <p:extLst>
      <p:ext uri="{BB962C8B-B14F-4D97-AF65-F5344CB8AC3E}">
        <p14:creationId xmlns:p14="http://schemas.microsoft.com/office/powerpoint/2010/main" val="12945284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 xmlns:a16="http://schemas.microsoft.com/office/drawing/2014/main" id="{06D227D3-7F96-3784-B9F0-8A89AFE9D588}"/>
              </a:ext>
            </a:extLst>
          </p:cNvPr>
          <p:cNvGraphicFramePr>
            <a:graphicFrameLocks noChangeAspect="1"/>
          </p:cNvGraphicFramePr>
          <p:nvPr>
            <p:custDataLst>
              <p:tags r:id="rId2"/>
            </p:custDataLst>
            <p:extLst>
              <p:ext uri="{D42A27DB-BD31-4B8C-83A1-F6EECF244321}">
                <p14:modId xmlns:p14="http://schemas.microsoft.com/office/powerpoint/2010/main" val="127980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9" name="think-cell Slide" r:id="rId4" imgW="395" imgH="396" progId="TCLayout.ActiveDocument.1">
                  <p:embed/>
                </p:oleObj>
              </mc:Choice>
              <mc:Fallback>
                <p:oleObj name="think-cell Slide" r:id="rId4" imgW="395" imgH="396" progId="TCLayout.ActiveDocument.1">
                  <p:embed/>
                  <p:pic>
                    <p:nvPicPr>
                      <p:cNvPr id="5" name="think-cell data - do not delete" hidden="1">
                        <a:extLst>
                          <a:ext uri="{FF2B5EF4-FFF2-40B4-BE49-F238E27FC236}">
                            <a16:creationId xmlns="" xmlns:a16="http://schemas.microsoft.com/office/drawing/2014/main" id="{06D227D3-7F96-3784-B9F0-8A89AFE9D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DF2E9CEA-3B8E-61F8-399A-1819EEB8FD47}"/>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z="1000" smtClean="0">
                <a:latin typeface="Book Antiqua"/>
                <a:cs typeface="Book Antiqua"/>
              </a:rPr>
              <a:t>2</a:t>
            </a:fld>
            <a:endParaRPr lang="en-US" sz="1000" dirty="0">
              <a:latin typeface="Book Antiqua"/>
              <a:cs typeface="Book Antiqua"/>
            </a:endParaRPr>
          </a:p>
        </p:txBody>
      </p:sp>
      <p:sp>
        <p:nvSpPr>
          <p:cNvPr id="3" name="Title 2">
            <a:extLst>
              <a:ext uri="{FF2B5EF4-FFF2-40B4-BE49-F238E27FC236}">
                <a16:creationId xmlns="" xmlns:a16="http://schemas.microsoft.com/office/drawing/2014/main" id="{0378237E-1641-E957-BEBF-81A0F7BB6DAC}"/>
              </a:ext>
            </a:extLst>
          </p:cNvPr>
          <p:cNvSpPr>
            <a:spLocks noGrp="1"/>
          </p:cNvSpPr>
          <p:nvPr>
            <p:ph type="title"/>
          </p:nvPr>
        </p:nvSpPr>
        <p:spPr/>
        <p:txBody>
          <a:bodyPr vert="horz"/>
          <a:lstStyle/>
          <a:p>
            <a:r>
              <a:rPr lang="en-US" dirty="0">
                <a:latin typeface="Book Antiqua" panose="02040602050305030304" pitchFamily="18" charset="0"/>
              </a:rPr>
              <a:t>Blended finance encompasses a broad range of instruments</a:t>
            </a:r>
          </a:p>
        </p:txBody>
      </p:sp>
      <p:pic>
        <p:nvPicPr>
          <p:cNvPr id="9" name="Graphic 8" descr="Coins outline">
            <a:extLst>
              <a:ext uri="{FF2B5EF4-FFF2-40B4-BE49-F238E27FC236}">
                <a16:creationId xmlns="" xmlns:a16="http://schemas.microsoft.com/office/drawing/2014/main" id="{9BAFDF2F-6BD7-7F07-9438-7CDB472F719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72075" y="1189272"/>
            <a:ext cx="661907" cy="661907"/>
          </a:xfrm>
          <a:prstGeom prst="rect">
            <a:avLst/>
          </a:prstGeom>
        </p:spPr>
      </p:pic>
      <p:pic>
        <p:nvPicPr>
          <p:cNvPr id="10" name="Graphic 9" descr="Presentation with pie chart outline">
            <a:extLst>
              <a:ext uri="{FF2B5EF4-FFF2-40B4-BE49-F238E27FC236}">
                <a16:creationId xmlns="" xmlns:a16="http://schemas.microsoft.com/office/drawing/2014/main" id="{6E2E0BB5-A688-E37A-981D-85BD8F57FBE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326049" y="1189272"/>
            <a:ext cx="661907" cy="661907"/>
          </a:xfrm>
          <a:prstGeom prst="rect">
            <a:avLst/>
          </a:prstGeom>
        </p:spPr>
      </p:pic>
      <p:pic>
        <p:nvPicPr>
          <p:cNvPr id="11" name="Graphic 10" descr="Shield Tick outline">
            <a:extLst>
              <a:ext uri="{FF2B5EF4-FFF2-40B4-BE49-F238E27FC236}">
                <a16:creationId xmlns="" xmlns:a16="http://schemas.microsoft.com/office/drawing/2014/main" id="{C2277B01-6017-FC14-3339-A0FF8FEE8BAC}"/>
              </a:ext>
            </a:extLst>
          </p:cNvPr>
          <p:cNvPicPr>
            <a:picLocks noChangeAspect="1"/>
          </p:cNvPicPr>
          <p:nvPr/>
        </p:nvPicPr>
        <p:blipFill>
          <a:blip r:embed="rId10">
            <a:extLst>
              <a:ext uri="{96DAC541-7B7A-43D3-8B79-37D633B846F1}">
                <asvg:svgBlip xmlns="" xmlns:asvg="http://schemas.microsoft.com/office/drawing/2016/SVG/main" r:embed="rId11"/>
              </a:ext>
            </a:extLst>
          </a:blip>
          <a:srcRect/>
          <a:stretch/>
        </p:blipFill>
        <p:spPr>
          <a:xfrm>
            <a:off x="4257202" y="1259795"/>
            <a:ext cx="520859" cy="520859"/>
          </a:xfrm>
          <a:prstGeom prst="rect">
            <a:avLst/>
          </a:prstGeom>
        </p:spPr>
      </p:pic>
      <p:pic>
        <p:nvPicPr>
          <p:cNvPr id="12" name="Graphic 11" descr="Handshake outline">
            <a:extLst>
              <a:ext uri="{FF2B5EF4-FFF2-40B4-BE49-F238E27FC236}">
                <a16:creationId xmlns="" xmlns:a16="http://schemas.microsoft.com/office/drawing/2014/main" id="{6AF78E05-6A82-BB95-C59F-A29F091B90FF}"/>
              </a:ext>
            </a:extLst>
          </p:cNvPr>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a:off x="6302882" y="1223267"/>
            <a:ext cx="593914" cy="593914"/>
          </a:xfrm>
          <a:prstGeom prst="rect">
            <a:avLst/>
          </a:prstGeom>
        </p:spPr>
      </p:pic>
      <p:graphicFrame>
        <p:nvGraphicFramePr>
          <p:cNvPr id="21" name="Table 32">
            <a:extLst>
              <a:ext uri="{FF2B5EF4-FFF2-40B4-BE49-F238E27FC236}">
                <a16:creationId xmlns="" xmlns:a16="http://schemas.microsoft.com/office/drawing/2014/main" id="{C5FCCC2B-C2E9-01A2-0A8F-FC40B8379692}"/>
              </a:ext>
            </a:extLst>
          </p:cNvPr>
          <p:cNvGraphicFramePr>
            <a:graphicFrameLocks noGrp="1"/>
          </p:cNvGraphicFramePr>
          <p:nvPr>
            <p:extLst>
              <p:ext uri="{D42A27DB-BD31-4B8C-83A1-F6EECF244321}">
                <p14:modId xmlns:p14="http://schemas.microsoft.com/office/powerpoint/2010/main" val="1970646054"/>
              </p:ext>
            </p:extLst>
          </p:nvPr>
        </p:nvGraphicFramePr>
        <p:xfrm>
          <a:off x="128588" y="1786152"/>
          <a:ext cx="9612311" cy="2975015"/>
        </p:xfrm>
        <a:graphic>
          <a:graphicData uri="http://schemas.openxmlformats.org/drawingml/2006/table">
            <a:tbl>
              <a:tblPr firstRow="1" bandRow="1">
                <a:tableStyleId>{5C22544A-7EE6-4342-B048-85BDC9FD1C3A}</a:tableStyleId>
              </a:tblPr>
              <a:tblGrid>
                <a:gridCol w="1238267">
                  <a:extLst>
                    <a:ext uri="{9D8B030D-6E8A-4147-A177-3AD203B41FA5}">
                      <a16:colId xmlns="" xmlns:a16="http://schemas.microsoft.com/office/drawing/2014/main" val="3128101009"/>
                    </a:ext>
                  </a:extLst>
                </a:gridCol>
                <a:gridCol w="2093511">
                  <a:extLst>
                    <a:ext uri="{9D8B030D-6E8A-4147-A177-3AD203B41FA5}">
                      <a16:colId xmlns="" xmlns:a16="http://schemas.microsoft.com/office/drawing/2014/main" val="3269539265"/>
                    </a:ext>
                  </a:extLst>
                </a:gridCol>
                <a:gridCol w="2093511">
                  <a:extLst>
                    <a:ext uri="{9D8B030D-6E8A-4147-A177-3AD203B41FA5}">
                      <a16:colId xmlns="" xmlns:a16="http://schemas.microsoft.com/office/drawing/2014/main" val="1848908307"/>
                    </a:ext>
                  </a:extLst>
                </a:gridCol>
                <a:gridCol w="2093511">
                  <a:extLst>
                    <a:ext uri="{9D8B030D-6E8A-4147-A177-3AD203B41FA5}">
                      <a16:colId xmlns="" xmlns:a16="http://schemas.microsoft.com/office/drawing/2014/main" val="3753240643"/>
                    </a:ext>
                  </a:extLst>
                </a:gridCol>
                <a:gridCol w="2093511">
                  <a:extLst>
                    <a:ext uri="{9D8B030D-6E8A-4147-A177-3AD203B41FA5}">
                      <a16:colId xmlns="" xmlns:a16="http://schemas.microsoft.com/office/drawing/2014/main" val="2546304771"/>
                    </a:ext>
                  </a:extLst>
                </a:gridCol>
              </a:tblGrid>
              <a:tr h="620860">
                <a:tc>
                  <a:txBody>
                    <a:bodyPr/>
                    <a:lstStyle/>
                    <a:p>
                      <a:pPr marR="0" algn="ctr" rtl="0">
                        <a:lnSpc>
                          <a:spcPct val="100000"/>
                        </a:lnSpc>
                        <a:spcBef>
                          <a:spcPts val="0"/>
                        </a:spcBef>
                        <a:spcAft>
                          <a:spcPts val="0"/>
                        </a:spcAft>
                      </a:pPr>
                      <a:endParaRPr lang="en-GB" sz="1400" b="1" i="0" u="sng" strike="noStrike" cap="none" dirty="0">
                        <a:solidFill>
                          <a:schemeClr val="tx1"/>
                        </a:solidFill>
                        <a:latin typeface="Book Antiqua" panose="02040602050305030304" pitchFamily="18" charset="0"/>
                        <a:ea typeface="+mn-ea"/>
                        <a:cs typeface="Calibri"/>
                        <a:sym typeface="Aria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a:lnSpc>
                          <a:spcPct val="100000"/>
                        </a:lnSpc>
                        <a:spcBef>
                          <a:spcPts val="0"/>
                        </a:spcBef>
                        <a:spcAft>
                          <a:spcPts val="0"/>
                        </a:spcAft>
                      </a:pPr>
                      <a:r>
                        <a:rPr lang="en-GB" sz="1600" b="1" i="0" u="sng" strike="noStrike" cap="none" dirty="0">
                          <a:solidFill>
                            <a:schemeClr val="accent6">
                              <a:lumMod val="75000"/>
                            </a:schemeClr>
                          </a:solidFill>
                          <a:latin typeface="Book Antiqua" panose="02040602050305030304" pitchFamily="18" charset="0"/>
                          <a:ea typeface="+mn-ea"/>
                          <a:cs typeface="Calibri"/>
                          <a:sym typeface="Arial"/>
                        </a:rPr>
                        <a:t>Concessional finance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sng" strike="noStrike" cap="none" dirty="0">
                          <a:solidFill>
                            <a:schemeClr val="accent6">
                              <a:lumMod val="75000"/>
                            </a:schemeClr>
                          </a:solidFill>
                          <a:latin typeface="Book Antiqua" panose="02040602050305030304" pitchFamily="18" charset="0"/>
                          <a:ea typeface="+mn-ea"/>
                          <a:cs typeface="Calibri"/>
                          <a:sym typeface="Arial"/>
                        </a:rPr>
                        <a:t>Guarantees / Risk insurance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sng" strike="noStrike" cap="none" dirty="0">
                          <a:solidFill>
                            <a:schemeClr val="accent6">
                              <a:lumMod val="75000"/>
                            </a:schemeClr>
                          </a:solidFill>
                          <a:latin typeface="Book Antiqua" panose="02040602050305030304" pitchFamily="18" charset="0"/>
                          <a:ea typeface="+mn-ea"/>
                          <a:cs typeface="Calibri"/>
                          <a:sym typeface="Arial"/>
                        </a:rPr>
                        <a:t>Results-based financing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sng" strike="noStrike" cap="none" dirty="0">
                          <a:solidFill>
                            <a:schemeClr val="accent6">
                              <a:lumMod val="75000"/>
                            </a:schemeClr>
                          </a:solidFill>
                          <a:latin typeface="Book Antiqua" panose="02040602050305030304" pitchFamily="18" charset="0"/>
                          <a:ea typeface="+mn-ea"/>
                          <a:cs typeface="Calibri"/>
                          <a:sym typeface="Arial"/>
                        </a:rPr>
                        <a:t>Technical assistance grants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12543375"/>
                  </a:ext>
                </a:extLst>
              </a:tr>
              <a:tr h="1168015">
                <a:tc>
                  <a:txBody>
                    <a:bodyPr/>
                    <a:lstStyle/>
                    <a:p>
                      <a:pPr marL="0" marR="0" lvl="0" indent="0" algn="ctr" defTabSz="1072866" rtl="0" eaLnBrk="1" fontAlgn="auto" latinLnBrk="0" hangingPunct="1">
                        <a:lnSpc>
                          <a:spcPts val="1300"/>
                        </a:lnSpc>
                        <a:spcBef>
                          <a:spcPts val="300"/>
                        </a:spcBef>
                        <a:spcAft>
                          <a:spcPts val="300"/>
                        </a:spcAft>
                        <a:buClrTx/>
                        <a:buSzTx/>
                        <a:buFont typeface="Arial" panose="020B0604020202020204" pitchFamily="34" charset="0"/>
                        <a:buNone/>
                        <a:tabLst/>
                        <a:defRPr/>
                      </a:pPr>
                      <a:r>
                        <a:rPr lang="en-CA" sz="1400" b="1" i="0" dirty="0">
                          <a:ln>
                            <a:noFill/>
                          </a:ln>
                          <a:solidFill>
                            <a:schemeClr val="bg1"/>
                          </a:solidFill>
                          <a:latin typeface="Book Antiqua" panose="02040602050305030304" pitchFamily="18" charset="0"/>
                        </a:rPr>
                        <a:t>Description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072866" rtl="0" eaLnBrk="1" fontAlgn="auto" latinLnBrk="0" hangingPunct="1">
                        <a:lnSpc>
                          <a:spcPts val="1300"/>
                        </a:lnSpc>
                        <a:spcBef>
                          <a:spcPts val="300"/>
                        </a:spcBef>
                        <a:spcAft>
                          <a:spcPts val="300"/>
                        </a:spcAft>
                        <a:buClrTx/>
                        <a:buSzTx/>
                        <a:buFont typeface="Arial" panose="020B0604020202020204" pitchFamily="34" charset="0"/>
                        <a:buNone/>
                        <a:tabLst/>
                        <a:defRPr/>
                      </a:pPr>
                      <a:r>
                        <a:rPr lang="en-CA" sz="1400" b="0" dirty="0">
                          <a:ln>
                            <a:noFill/>
                          </a:ln>
                          <a:solidFill>
                            <a:schemeClr val="tx1"/>
                          </a:solidFill>
                          <a:latin typeface="Book Antiqua" panose="02040602050305030304" pitchFamily="18" charset="0"/>
                        </a:rPr>
                        <a:t>Development funder* </a:t>
                      </a:r>
                      <a:r>
                        <a:rPr lang="en-CA" sz="1400" b="1" dirty="0">
                          <a:ln>
                            <a:noFill/>
                          </a:ln>
                          <a:solidFill>
                            <a:schemeClr val="tx1"/>
                          </a:solidFill>
                          <a:latin typeface="Book Antiqua" panose="02040602050305030304" pitchFamily="18" charset="0"/>
                        </a:rPr>
                        <a:t>provide funds on below-market terms </a:t>
                      </a:r>
                      <a:r>
                        <a:rPr lang="en-CA" sz="1400" b="0" dirty="0">
                          <a:ln>
                            <a:noFill/>
                          </a:ln>
                          <a:solidFill>
                            <a:schemeClr val="tx1"/>
                          </a:solidFill>
                          <a:latin typeface="Book Antiqua" panose="02040602050305030304" pitchFamily="18" charset="0"/>
                        </a:rPr>
                        <a:t>to reduce risk or improve return for private investors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cap="none" dirty="0">
                          <a:solidFill>
                            <a:schemeClr val="tx1"/>
                          </a:solidFill>
                          <a:latin typeface="Book Antiqua" panose="02040602050305030304" pitchFamily="18" charset="0"/>
                          <a:ea typeface="+mn-ea"/>
                          <a:cs typeface="Arial"/>
                          <a:sym typeface="Arial"/>
                        </a:rPr>
                        <a:t>Development funder*  by acting as a guarantor or by </a:t>
                      </a:r>
                      <a:r>
                        <a:rPr lang="en-GB" sz="1400" b="1" i="0" u="none" strike="noStrike" cap="none" dirty="0">
                          <a:solidFill>
                            <a:schemeClr val="tx1"/>
                          </a:solidFill>
                          <a:latin typeface="Book Antiqua" panose="02040602050305030304" pitchFamily="18" charset="0"/>
                          <a:ea typeface="+mn-ea"/>
                          <a:cs typeface="Arial"/>
                          <a:sym typeface="Arial"/>
                        </a:rPr>
                        <a:t>absorbing a portion of losses </a:t>
                      </a:r>
                      <a:r>
                        <a:rPr lang="en-GB" sz="1400" b="0" i="0" u="none" strike="noStrike" cap="none" dirty="0">
                          <a:solidFill>
                            <a:schemeClr val="tx1"/>
                          </a:solidFill>
                          <a:latin typeface="Book Antiqua" panose="02040602050305030304" pitchFamily="18" charset="0"/>
                          <a:ea typeface="+mn-ea"/>
                          <a:cs typeface="Arial"/>
                          <a:sym typeface="Arial"/>
                        </a:rPr>
                        <a:t>to mitigate risks</a:t>
                      </a:r>
                      <a:endParaRPr lang="en-GB" sz="1400" b="1" i="0" u="none" strike="noStrike" cap="none" dirty="0">
                        <a:solidFill>
                          <a:schemeClr val="tx1"/>
                        </a:solidFill>
                        <a:latin typeface="Book Antiqua" panose="02040602050305030304" pitchFamily="18" charset="0"/>
                        <a:ea typeface="+mn-ea"/>
                        <a:cs typeface="Arial"/>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n-GB" sz="1400" b="0" i="0" u="none" strike="noStrike" cap="none" dirty="0">
                          <a:solidFill>
                            <a:schemeClr val="tx1"/>
                          </a:solidFill>
                          <a:latin typeface="Book Antiqua" panose="02040602050305030304" pitchFamily="18" charset="0"/>
                          <a:ea typeface="+mn-ea"/>
                          <a:cs typeface="Arial"/>
                          <a:sym typeface="Arial"/>
                        </a:rPr>
                        <a:t>Development funder* only </a:t>
                      </a:r>
                      <a:r>
                        <a:rPr lang="en-GB" sz="1400" b="1" i="0" u="none" strike="noStrike" cap="none" dirty="0">
                          <a:solidFill>
                            <a:schemeClr val="tx1"/>
                          </a:solidFill>
                          <a:latin typeface="Book Antiqua" panose="02040602050305030304" pitchFamily="18" charset="0"/>
                          <a:ea typeface="+mn-ea"/>
                          <a:cs typeface="Arial"/>
                          <a:sym typeface="Arial"/>
                        </a:rPr>
                        <a:t>provides funding if impact targets are met, </a:t>
                      </a:r>
                      <a:r>
                        <a:rPr lang="en-GB" sz="1400" b="0" i="0" u="none" strike="noStrike" cap="none" dirty="0">
                          <a:solidFill>
                            <a:schemeClr val="tx1"/>
                          </a:solidFill>
                          <a:latin typeface="Book Antiqua" panose="02040602050305030304" pitchFamily="18" charset="0"/>
                          <a:ea typeface="+mn-ea"/>
                          <a:cs typeface="Arial"/>
                          <a:sym typeface="Arial"/>
                        </a:rPr>
                        <a:t>or provides an incentive for meeting impact targets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n-GB" sz="1400" b="0" i="0" u="none" strike="noStrike" cap="none" dirty="0">
                          <a:solidFill>
                            <a:schemeClr val="tx1"/>
                          </a:solidFill>
                          <a:latin typeface="Book Antiqua" panose="02040602050305030304" pitchFamily="18" charset="0"/>
                          <a:ea typeface="+mn-ea"/>
                          <a:cs typeface="Arial"/>
                          <a:sym typeface="Arial"/>
                        </a:rPr>
                        <a:t>Development funder* </a:t>
                      </a:r>
                      <a:r>
                        <a:rPr lang="en-GB" sz="1400" b="1" i="0" u="none" strike="noStrike" cap="none" dirty="0">
                          <a:solidFill>
                            <a:schemeClr val="tx1"/>
                          </a:solidFill>
                          <a:latin typeface="Book Antiqua" panose="02040602050305030304" pitchFamily="18" charset="0"/>
                          <a:ea typeface="+mn-ea"/>
                          <a:cs typeface="Arial"/>
                          <a:sym typeface="Arial"/>
                        </a:rPr>
                        <a:t>provides support to strengthen investees </a:t>
                      </a:r>
                      <a:r>
                        <a:rPr lang="en-GB" sz="1400" b="0" i="0" u="none" strike="noStrike" cap="none" dirty="0">
                          <a:solidFill>
                            <a:schemeClr val="tx1"/>
                          </a:solidFill>
                          <a:latin typeface="Book Antiqua" panose="02040602050305030304" pitchFamily="18" charset="0"/>
                          <a:ea typeface="+mn-ea"/>
                          <a:cs typeface="Arial"/>
                          <a:sym typeface="Arial"/>
                        </a:rPr>
                        <a:t>and improve project viability</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7288920"/>
                  </a:ext>
                </a:extLst>
              </a:tr>
              <a:tr h="982555">
                <a:tc>
                  <a:txBody>
                    <a:bodyPr/>
                    <a:lstStyle/>
                    <a:p>
                      <a:pPr marL="0" marR="0" lvl="0" indent="0" algn="ctr" defTabSz="1072866" rtl="0" eaLnBrk="1" fontAlgn="auto" latinLnBrk="0" hangingPunct="1">
                        <a:lnSpc>
                          <a:spcPts val="1300"/>
                        </a:lnSpc>
                        <a:spcBef>
                          <a:spcPts val="300"/>
                        </a:spcBef>
                        <a:spcAft>
                          <a:spcPts val="300"/>
                        </a:spcAft>
                        <a:buClrTx/>
                        <a:buSzTx/>
                        <a:buFont typeface="Arial" panose="020B0604020202020204" pitchFamily="34" charset="0"/>
                        <a:buNone/>
                        <a:tabLst/>
                        <a:defRPr/>
                      </a:pPr>
                      <a:r>
                        <a:rPr lang="en-CA" sz="1400" b="1" i="0" dirty="0">
                          <a:ln>
                            <a:noFill/>
                          </a:ln>
                          <a:solidFill>
                            <a:schemeClr val="bg1"/>
                          </a:solidFill>
                          <a:latin typeface="Book Antiqua" panose="02040602050305030304" pitchFamily="18" charset="0"/>
                        </a:rPr>
                        <a:t>Examples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1450" marR="0" lvl="0" indent="-171450" algn="l" defTabSz="1072866" rtl="0" eaLnBrk="1" fontAlgn="auto" latinLnBrk="0" hangingPunct="1">
                        <a:lnSpc>
                          <a:spcPts val="1300"/>
                        </a:lnSpc>
                        <a:spcBef>
                          <a:spcPts val="300"/>
                        </a:spcBef>
                        <a:spcAft>
                          <a:spcPts val="300"/>
                        </a:spcAft>
                        <a:buClrTx/>
                        <a:buSzTx/>
                        <a:buFont typeface="Arial" panose="020B0604020202020204" pitchFamily="34" charset="0"/>
                        <a:buChar char="•"/>
                        <a:tabLst/>
                        <a:defRPr/>
                      </a:pPr>
                      <a:r>
                        <a:rPr lang="en-CA" sz="1400" b="0" dirty="0">
                          <a:ln>
                            <a:noFill/>
                          </a:ln>
                          <a:solidFill>
                            <a:schemeClr val="tx1"/>
                          </a:solidFill>
                          <a:latin typeface="Book Antiqua" panose="02040602050305030304" pitchFamily="18" charset="0"/>
                        </a:rPr>
                        <a:t>Concessional debt</a:t>
                      </a:r>
                    </a:p>
                    <a:p>
                      <a:pPr marL="171450" marR="0" lvl="0" indent="-171450" algn="l" defTabSz="1072866" rtl="0" eaLnBrk="1" fontAlgn="auto" latinLnBrk="0" hangingPunct="1">
                        <a:lnSpc>
                          <a:spcPts val="1300"/>
                        </a:lnSpc>
                        <a:spcBef>
                          <a:spcPts val="300"/>
                        </a:spcBef>
                        <a:spcAft>
                          <a:spcPts val="300"/>
                        </a:spcAft>
                        <a:buClrTx/>
                        <a:buSzTx/>
                        <a:buFont typeface="Arial" panose="020B0604020202020204" pitchFamily="34" charset="0"/>
                        <a:buChar char="•"/>
                        <a:tabLst/>
                        <a:defRPr/>
                      </a:pPr>
                      <a:r>
                        <a:rPr lang="en-CA" sz="1400" b="0" dirty="0">
                          <a:ln>
                            <a:noFill/>
                          </a:ln>
                          <a:solidFill>
                            <a:schemeClr val="tx1"/>
                          </a:solidFill>
                          <a:latin typeface="Book Antiqua" panose="02040602050305030304" pitchFamily="18" charset="0"/>
                        </a:rPr>
                        <a:t>Concessional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cap="none" dirty="0">
                          <a:solidFill>
                            <a:schemeClr val="tx1"/>
                          </a:solidFill>
                          <a:latin typeface="Book Antiqua" panose="02040602050305030304" pitchFamily="18" charset="0"/>
                          <a:ea typeface="+mn-ea"/>
                          <a:cs typeface="Arial"/>
                          <a:sym typeface="Arial"/>
                        </a:rPr>
                        <a:t>Partial  / full loan Guarantees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cap="none" dirty="0">
                          <a:solidFill>
                            <a:schemeClr val="tx1"/>
                          </a:solidFill>
                          <a:latin typeface="Book Antiqua" panose="02040602050305030304" pitchFamily="18" charset="0"/>
                          <a:ea typeface="+mn-ea"/>
                          <a:cs typeface="Arial"/>
                          <a:sym typeface="Arial"/>
                        </a:rPr>
                        <a:t>First loss capital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cap="none" dirty="0">
                        <a:solidFill>
                          <a:schemeClr val="tx1"/>
                        </a:solidFill>
                        <a:latin typeface="Book Antiqua" panose="02040602050305030304" pitchFamily="18" charset="0"/>
                        <a:ea typeface="+mn-ea"/>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GB" sz="1400" b="0" i="0" u="none" strike="noStrike" cap="none" dirty="0">
                          <a:solidFill>
                            <a:schemeClr val="tx1"/>
                          </a:solidFill>
                          <a:latin typeface="Book Antiqua" panose="02040602050305030304" pitchFamily="18" charset="0"/>
                          <a:ea typeface="+mn-ea"/>
                          <a:cs typeface="Arial"/>
                          <a:sym typeface="Arial"/>
                        </a:rPr>
                        <a:t>Development / social Impact bonds</a:t>
                      </a:r>
                    </a:p>
                    <a:p>
                      <a:pPr marL="171450" indent="-171450" algn="l">
                        <a:buFont typeface="Arial" panose="020B0604020202020204" pitchFamily="34" charset="0"/>
                        <a:buChar char="•"/>
                      </a:pPr>
                      <a:r>
                        <a:rPr lang="en-GB" sz="1400" b="0" i="0" u="none" strike="noStrike" cap="none" dirty="0">
                          <a:solidFill>
                            <a:schemeClr val="tx1"/>
                          </a:solidFill>
                          <a:latin typeface="Book Antiqua" panose="02040602050305030304" pitchFamily="18" charset="0"/>
                          <a:ea typeface="+mn-ea"/>
                          <a:cs typeface="Arial"/>
                          <a:sym typeface="Arial"/>
                        </a:rPr>
                        <a:t>Social success notes / interest subvention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GB" sz="1400" b="0" i="0" u="none" strike="noStrike" cap="none" dirty="0">
                          <a:solidFill>
                            <a:schemeClr val="tx1"/>
                          </a:solidFill>
                          <a:latin typeface="Book Antiqua" panose="02040602050305030304" pitchFamily="18" charset="0"/>
                          <a:ea typeface="+mn-ea"/>
                          <a:cs typeface="Arial"/>
                          <a:sym typeface="Arial"/>
                        </a:rPr>
                        <a:t>Feasibility studies</a:t>
                      </a:r>
                    </a:p>
                    <a:p>
                      <a:pPr marL="171450" indent="-171450" algn="l">
                        <a:buFont typeface="Arial" panose="020B0604020202020204" pitchFamily="34" charset="0"/>
                        <a:buChar char="•"/>
                      </a:pPr>
                      <a:r>
                        <a:rPr lang="en-GB" sz="1400" b="0" i="0" u="none" strike="noStrike" cap="none" dirty="0">
                          <a:solidFill>
                            <a:schemeClr val="tx1"/>
                          </a:solidFill>
                          <a:latin typeface="Book Antiqua" panose="02040602050305030304" pitchFamily="18" charset="0"/>
                          <a:ea typeface="+mn-ea"/>
                          <a:cs typeface="Arial"/>
                          <a:sym typeface="Arial"/>
                        </a:rPr>
                        <a:t>Grants for setting up business processes / capacity building etc.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4575492"/>
                  </a:ext>
                </a:extLst>
              </a:tr>
            </a:tbl>
          </a:graphicData>
        </a:graphic>
      </p:graphicFrame>
      <p:sp>
        <p:nvSpPr>
          <p:cNvPr id="4" name="TextBox 3">
            <a:extLst>
              <a:ext uri="{FF2B5EF4-FFF2-40B4-BE49-F238E27FC236}">
                <a16:creationId xmlns="" xmlns:a16="http://schemas.microsoft.com/office/drawing/2014/main" id="{AC5EE2C3-C66C-9F11-BE0C-66BA516F08B4}"/>
              </a:ext>
            </a:extLst>
          </p:cNvPr>
          <p:cNvSpPr txBox="1"/>
          <p:nvPr/>
        </p:nvSpPr>
        <p:spPr>
          <a:xfrm>
            <a:off x="262890" y="5153620"/>
            <a:ext cx="9475470" cy="1159252"/>
          </a:xfrm>
          <a:prstGeom prst="rect">
            <a:avLst/>
          </a:prstGeom>
          <a:noFill/>
          <a:ln>
            <a:noFill/>
            <a:prstDash val="lgDash"/>
          </a:ln>
        </p:spPr>
        <p:txBody>
          <a:bodyPr wrap="square" rtlCol="0" anchor="ctr">
            <a:noAutofit/>
          </a:bodyPr>
          <a:lstStyle/>
          <a:p>
            <a:pPr marL="285750" indent="-285750">
              <a:lnSpc>
                <a:spcPct val="110000"/>
              </a:lnSpc>
              <a:spcBef>
                <a:spcPts val="400"/>
              </a:spcBef>
              <a:spcAft>
                <a:spcPts val="200"/>
              </a:spcAft>
              <a:buFont typeface="Arial" panose="020B0604020202020204" pitchFamily="34" charset="0"/>
              <a:buChar char="•"/>
            </a:pPr>
            <a:r>
              <a:rPr lang="en-US" sz="1600" b="1" dirty="0">
                <a:latin typeface="Book Antiqua" panose="02040602050305030304" pitchFamily="18" charset="0"/>
              </a:rPr>
              <a:t>Simpler structures such as guarantees (1 in 2 transactions) and concessional &amp; subordinate debt see substantial traction and higher transaction size</a:t>
            </a:r>
          </a:p>
          <a:p>
            <a:pPr marL="285750" indent="-285750">
              <a:lnSpc>
                <a:spcPct val="110000"/>
              </a:lnSpc>
              <a:spcBef>
                <a:spcPts val="400"/>
              </a:spcBef>
              <a:spcAft>
                <a:spcPts val="200"/>
              </a:spcAft>
              <a:buFont typeface="Arial" panose="020B0604020202020204" pitchFamily="34" charset="0"/>
              <a:buChar char="•"/>
            </a:pPr>
            <a:r>
              <a:rPr lang="en-US" sz="1600" b="1" dirty="0">
                <a:latin typeface="Book Antiqua" panose="02040602050305030304" pitchFamily="18" charset="0"/>
              </a:rPr>
              <a:t>Results-based financing transactions are typically smaller but focused on driving innovations and changing incentives – significant and expanding focus on mainstreaming</a:t>
            </a:r>
          </a:p>
          <a:p>
            <a:pPr marL="285750" indent="-285750">
              <a:lnSpc>
                <a:spcPct val="110000"/>
              </a:lnSpc>
              <a:spcBef>
                <a:spcPts val="400"/>
              </a:spcBef>
              <a:spcAft>
                <a:spcPts val="200"/>
              </a:spcAft>
              <a:buFont typeface="Arial" panose="020B0604020202020204" pitchFamily="34" charset="0"/>
              <a:buChar char="•"/>
            </a:pPr>
            <a:r>
              <a:rPr lang="en-US" sz="1600" b="1" dirty="0">
                <a:latin typeface="Book Antiqua" panose="02040602050305030304" pitchFamily="18" charset="0"/>
              </a:rPr>
              <a:t>TA and design grants  - critical role in driving growth and innovation</a:t>
            </a:r>
          </a:p>
        </p:txBody>
      </p:sp>
    </p:spTree>
    <p:extLst>
      <p:ext uri="{BB962C8B-B14F-4D97-AF65-F5344CB8AC3E}">
        <p14:creationId xmlns:p14="http://schemas.microsoft.com/office/powerpoint/2010/main" val="3828547690"/>
      </p:ext>
    </p:extLst>
  </p:cSld>
  <p:clrMapOvr>
    <a:masterClrMapping/>
  </p:clrMapOvr>
  <p:timing>
    <p:tnLst>
      <p:par>
        <p:cTn xmlns:p14="http://schemas.microsoft.com/office/powerpoint/2010/main" id="1" dur="indefinite" restart="never" nodeType="tmRoot"/>
      </p:par>
    </p:tnLst>
  </p:timing>
  <p:extLst mod="1">
    <p:ext uri="{6950BFC3-D8DA-4A85-94F7-54DA5524770B}">
      <p188:commentRel xmlns="" xmlns:p188="http://schemas.microsoft.com/office/powerpoint/2018/8/main" r:id="rId1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 xmlns:a16="http://schemas.microsoft.com/office/drawing/2014/main" id="{DC5C7AF5-93A5-D738-8A3F-CBCF9B1E068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 name="think-cell Slide" r:id="rId16" imgW="395" imgH="394" progId="TCLayout.ActiveDocument.1">
                  <p:embed/>
                </p:oleObj>
              </mc:Choice>
              <mc:Fallback>
                <p:oleObj name="think-cell Slide" r:id="rId16" imgW="395" imgH="394" progId="TCLayout.ActiveDocument.1">
                  <p:embed/>
                  <p:pic>
                    <p:nvPicPr>
                      <p:cNvPr id="20" name="Object 19" hidden="1">
                        <a:extLst>
                          <a:ext uri="{FF2B5EF4-FFF2-40B4-BE49-F238E27FC236}">
                            <a16:creationId xmlns="" xmlns:a16="http://schemas.microsoft.com/office/drawing/2014/main" id="{DC5C7AF5-93A5-D738-8A3F-CBCF9B1E0683}"/>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 xmlns:a16="http://schemas.microsoft.com/office/drawing/2014/main" id="{6C4F66A2-D6C8-114A-AE83-BF163BE4AB7B}"/>
              </a:ext>
            </a:extLst>
          </p:cNvPr>
          <p:cNvSpPr txBox="1"/>
          <p:nvPr/>
        </p:nvSpPr>
        <p:spPr>
          <a:xfrm>
            <a:off x="137160" y="137160"/>
            <a:ext cx="9601200" cy="731520"/>
          </a:xfrm>
          <a:prstGeom prst="rect">
            <a:avLst/>
          </a:prstGeom>
          <a:noFill/>
        </p:spPr>
        <p:txBody>
          <a:bodyPr wrap="square" rtlCol="0" anchor="ctr">
            <a:noAutofit/>
          </a:bodyPr>
          <a:lstStyle/>
          <a:p>
            <a:r>
              <a:rPr lang="en-US" sz="2300" b="1" dirty="0">
                <a:latin typeface="Book Antiqua" panose="02040602050305030304" pitchFamily="18" charset="0"/>
              </a:rPr>
              <a:t>The Blended Finance market in India has been growing steadily </a:t>
            </a:r>
            <a:endParaRPr lang="en-US" sz="2300" dirty="0">
              <a:latin typeface="Book Antiqua" panose="02040602050305030304" pitchFamily="18" charset="0"/>
            </a:endParaRPr>
          </a:p>
        </p:txBody>
      </p:sp>
      <p:graphicFrame>
        <p:nvGraphicFramePr>
          <p:cNvPr id="199" name="Chart 198">
            <a:extLst>
              <a:ext uri="{FF2B5EF4-FFF2-40B4-BE49-F238E27FC236}">
                <a16:creationId xmlns="" xmlns:a16="http://schemas.microsoft.com/office/drawing/2014/main" id="{5896CE5A-FF6A-E41C-4482-0D317AE9B6C1}"/>
              </a:ext>
            </a:extLst>
          </p:cNvPr>
          <p:cNvGraphicFramePr/>
          <p:nvPr>
            <p:custDataLst>
              <p:tags r:id="rId3"/>
            </p:custDataLst>
          </p:nvPr>
        </p:nvGraphicFramePr>
        <p:xfrm>
          <a:off x="404813" y="2466975"/>
          <a:ext cx="9147175" cy="1649413"/>
        </p:xfrm>
        <a:graphic>
          <a:graphicData uri="http://schemas.openxmlformats.org/drawingml/2006/chart">
            <c:chart xmlns:c="http://schemas.openxmlformats.org/drawingml/2006/chart" xmlns:r="http://schemas.openxmlformats.org/officeDocument/2006/relationships" r:id="rId18"/>
          </a:graphicData>
        </a:graphic>
      </p:graphicFrame>
      <p:cxnSp>
        <p:nvCxnSpPr>
          <p:cNvPr id="173" name="Straight Connector 172">
            <a:extLst>
              <a:ext uri="{FF2B5EF4-FFF2-40B4-BE49-F238E27FC236}">
                <a16:creationId xmlns="" xmlns:a16="http://schemas.microsoft.com/office/drawing/2014/main" id="{EB11C8F4-8F00-744D-DA5D-31F8DFC8C3B5}"/>
              </a:ext>
            </a:extLst>
          </p:cNvPr>
          <p:cNvCxnSpPr/>
          <p:nvPr>
            <p:custDataLst>
              <p:tags r:id="rId4"/>
            </p:custDataLst>
          </p:nvPr>
        </p:nvCxnSpPr>
        <p:spPr bwMode="gray">
          <a:xfrm flipV="1">
            <a:off x="1047750" y="2319338"/>
            <a:ext cx="7859713" cy="1174750"/>
          </a:xfrm>
          <a:prstGeom prst="line">
            <a:avLst/>
          </a:prstGeom>
          <a:ln w="28575" cap="flat" cmpd="sng" algn="ctr">
            <a:solidFill>
              <a:srgbClr val="C0C0C0"/>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5" name="Google Shape;13;p1">
            <a:extLst>
              <a:ext uri="{FF2B5EF4-FFF2-40B4-BE49-F238E27FC236}">
                <a16:creationId xmlns="" xmlns:a16="http://schemas.microsoft.com/office/drawing/2014/main" id="{CB56B895-F447-097F-721A-782ECEAF3524}"/>
              </a:ext>
            </a:extLst>
          </p:cNvPr>
          <p:cNvSpPr txBox="1">
            <a:spLocks noGrp="1"/>
          </p:cNvSpPr>
          <p:nvPr>
            <p:custDataLst>
              <p:tags r:id="rId5"/>
            </p:custDataLst>
          </p:nvPr>
        </p:nvSpPr>
        <p:spPr bwMode="auto">
          <a:xfrm>
            <a:off x="8774113"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1AE4E164-51B1-4F88-BAEC-709DC1D111D1}" type="datetime'20''''''''''''''''''''''''''''2''''''''''2'''''''''''''''">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2022</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25" name="Google Shape;13;p1">
            <a:extLst>
              <a:ext uri="{FF2B5EF4-FFF2-40B4-BE49-F238E27FC236}">
                <a16:creationId xmlns="" xmlns:a16="http://schemas.microsoft.com/office/drawing/2014/main" id="{5CAA0D5F-F30B-A049-1C08-9E7F18EC5CBA}"/>
              </a:ext>
            </a:extLst>
          </p:cNvPr>
          <p:cNvSpPr txBox="1">
            <a:spLocks noGrp="1"/>
          </p:cNvSpPr>
          <p:nvPr>
            <p:custDataLst>
              <p:tags r:id="rId6"/>
            </p:custDataLst>
          </p:nvPr>
        </p:nvSpPr>
        <p:spPr bwMode="auto">
          <a:xfrm>
            <a:off x="4283075"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CECADF0E-3D10-4FAE-806A-859C952224D3}" type="datetime'''''''2''''''''''0''''''1''''''''''''''''''''''''''6'''''''''">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2016</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4" name="Google Shape;13;p1">
            <a:extLst>
              <a:ext uri="{FF2B5EF4-FFF2-40B4-BE49-F238E27FC236}">
                <a16:creationId xmlns="" xmlns:a16="http://schemas.microsoft.com/office/drawing/2014/main" id="{FBF5283A-014D-1AE1-3C31-E36CE6FF8F8C}"/>
              </a:ext>
            </a:extLst>
          </p:cNvPr>
          <p:cNvSpPr txBox="1">
            <a:spLocks noGrp="1"/>
          </p:cNvSpPr>
          <p:nvPr>
            <p:custDataLst>
              <p:tags r:id="rId7"/>
            </p:custDataLst>
          </p:nvPr>
        </p:nvSpPr>
        <p:spPr bwMode="auto">
          <a:xfrm>
            <a:off x="914400"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EB0A867E-E51B-40BE-A492-B2F5F51329CE}" type="datetime'''''''''''''''''2''''''''''0''''''''''''''10'''''''''''''''">
              <a:rPr lang="en-IN" altLang="en-US" sz="1000" kern="1200" smtClean="0">
                <a:solidFill>
                  <a:schemeClr val="tx1"/>
                </a:solidFill>
                <a:latin typeface="Book Antiqua" panose="02040602050305030304" pitchFamily="18" charset="0"/>
                <a:ea typeface="+mn-ea"/>
                <a:cs typeface="+mn-cs"/>
                <a:sym typeface="Book Antiqua" panose="02040602050305030304" pitchFamily="18" charset="0"/>
              </a:rPr>
              <a:pPr algn="ctr">
                <a:spcBef>
                  <a:spcPct val="0"/>
                </a:spcBef>
                <a:spcAft>
                  <a:spcPct val="0"/>
                </a:spcAft>
              </a:pPr>
              <a:t>2010</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38" name="Google Shape;13;p1">
            <a:extLst>
              <a:ext uri="{FF2B5EF4-FFF2-40B4-BE49-F238E27FC236}">
                <a16:creationId xmlns="" xmlns:a16="http://schemas.microsoft.com/office/drawing/2014/main" id="{259E9541-8FCC-BAB6-6BF5-D75745ABD5A6}"/>
              </a:ext>
            </a:extLst>
          </p:cNvPr>
          <p:cNvSpPr txBox="1">
            <a:spLocks noGrp="1"/>
          </p:cNvSpPr>
          <p:nvPr>
            <p:custDataLst>
              <p:tags r:id="rId8"/>
            </p:custDataLst>
          </p:nvPr>
        </p:nvSpPr>
        <p:spPr bwMode="auto">
          <a:xfrm>
            <a:off x="7651750"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CE3C36A7-5EC7-41D6-AF22-076FD88DB154}" type="datetime'''''''''''''''''''''''''''''''2''''''''''''020'''''''''''''">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2020</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09" name="Google Shape;13;p1">
            <a:extLst>
              <a:ext uri="{FF2B5EF4-FFF2-40B4-BE49-F238E27FC236}">
                <a16:creationId xmlns="" xmlns:a16="http://schemas.microsoft.com/office/drawing/2014/main" id="{AD956687-1D3B-4E02-6F2A-02D2C55A30F4}"/>
              </a:ext>
            </a:extLst>
          </p:cNvPr>
          <p:cNvSpPr txBox="1">
            <a:spLocks noGrp="1"/>
          </p:cNvSpPr>
          <p:nvPr>
            <p:custDataLst>
              <p:tags r:id="rId9"/>
            </p:custDataLst>
          </p:nvPr>
        </p:nvSpPr>
        <p:spPr bwMode="auto">
          <a:xfrm>
            <a:off x="2038350"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57879207-26DA-4067-912F-0933B42E4A72}" type="datetime'''''''''''''''''''''''''''''''2''''0''''1''''''''2'''''''">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2012</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12" name="Google Shape;13;p1">
            <a:extLst>
              <a:ext uri="{FF2B5EF4-FFF2-40B4-BE49-F238E27FC236}">
                <a16:creationId xmlns="" xmlns:a16="http://schemas.microsoft.com/office/drawing/2014/main" id="{2D909ED1-7500-0989-532D-0CE0C090A5B5}"/>
              </a:ext>
            </a:extLst>
          </p:cNvPr>
          <p:cNvSpPr txBox="1">
            <a:spLocks noGrp="1"/>
          </p:cNvSpPr>
          <p:nvPr>
            <p:custDataLst>
              <p:tags r:id="rId10"/>
            </p:custDataLst>
          </p:nvPr>
        </p:nvSpPr>
        <p:spPr bwMode="auto">
          <a:xfrm>
            <a:off x="3160713"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1607E6EE-BCF6-415E-911F-341E908A2164}" type="datetime'''''''2''''''''0''''''''''''''''''''''''1''''''''''''''4'''''">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2014</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36" name="Google Shape;13;p1">
            <a:extLst>
              <a:ext uri="{FF2B5EF4-FFF2-40B4-BE49-F238E27FC236}">
                <a16:creationId xmlns="" xmlns:a16="http://schemas.microsoft.com/office/drawing/2014/main" id="{2FD21402-0EEA-7CEF-8E46-EFCFABDF0A50}"/>
              </a:ext>
            </a:extLst>
          </p:cNvPr>
          <p:cNvSpPr txBox="1">
            <a:spLocks noGrp="1"/>
          </p:cNvSpPr>
          <p:nvPr>
            <p:custDataLst>
              <p:tags r:id="rId11"/>
            </p:custDataLst>
          </p:nvPr>
        </p:nvSpPr>
        <p:spPr bwMode="auto">
          <a:xfrm>
            <a:off x="5405438"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82B97737-01FB-44BD-AA8F-2EF9AA6662C5}" type="datetime'''''''''2''''''''''''''''''0''''''''1''8'''''''''''">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2018</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37" name="Google Shape;13;p1">
            <a:extLst>
              <a:ext uri="{FF2B5EF4-FFF2-40B4-BE49-F238E27FC236}">
                <a16:creationId xmlns="" xmlns:a16="http://schemas.microsoft.com/office/drawing/2014/main" id="{1069C45C-C51F-34E1-8A15-0CED2C522994}"/>
              </a:ext>
            </a:extLst>
          </p:cNvPr>
          <p:cNvSpPr txBox="1">
            <a:spLocks noGrp="1"/>
          </p:cNvSpPr>
          <p:nvPr>
            <p:custDataLst>
              <p:tags r:id="rId12"/>
            </p:custDataLst>
          </p:nvPr>
        </p:nvSpPr>
        <p:spPr bwMode="auto">
          <a:xfrm>
            <a:off x="6529388" y="4076700"/>
            <a:ext cx="266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numCol="1" spcCol="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fld id="{45717DB6-3298-4551-83F6-74A28BDF964E}" type="datetime'2''''''''0''''''''''''''''''''''''''1''9'''''''''">
              <a:rPr lang="en-IN" altLang="en-US" sz="1000" kern="1200" smtClean="0">
                <a:solidFill>
                  <a:schemeClr val="tx1"/>
                </a:solidFill>
                <a:latin typeface="Book Antiqua" panose="02040602050305030304" pitchFamily="18" charset="0"/>
                <a:ea typeface="+mn-ea"/>
                <a:cs typeface="+mn-cs"/>
              </a:rPr>
              <a:pPr algn="ctr">
                <a:spcBef>
                  <a:spcPct val="0"/>
                </a:spcBef>
                <a:spcAft>
                  <a:spcPct val="0"/>
                </a:spcAft>
              </a:pPr>
              <a:t>2019</a:t>
            </a:fld>
            <a:endParaRPr lang="en-IN" sz="1000" kern="1200">
              <a:solidFill>
                <a:schemeClr val="tx1"/>
              </a:solidFill>
              <a:latin typeface="Book Antiqua" panose="02040602050305030304" pitchFamily="18" charset="0"/>
              <a:ea typeface="+mn-ea"/>
              <a:cs typeface="+mn-cs"/>
              <a:sym typeface="Book Antiqua" panose="02040602050305030304" pitchFamily="18" charset="0"/>
            </a:endParaRPr>
          </a:p>
        </p:txBody>
      </p:sp>
      <p:sp>
        <p:nvSpPr>
          <p:cNvPr id="171" name="Google Shape;13;p1">
            <a:extLst>
              <a:ext uri="{FF2B5EF4-FFF2-40B4-BE49-F238E27FC236}">
                <a16:creationId xmlns="" xmlns:a16="http://schemas.microsoft.com/office/drawing/2014/main" id="{59685575-4710-6C74-05FC-36EF4442094F}"/>
              </a:ext>
            </a:extLst>
          </p:cNvPr>
          <p:cNvSpPr txBox="1">
            <a:spLocks noGrp="1"/>
          </p:cNvSpPr>
          <p:nvPr>
            <p:custDataLst>
              <p:tags r:id="rId13"/>
            </p:custDataLst>
          </p:nvPr>
        </p:nvSpPr>
        <p:spPr bwMode="auto">
          <a:xfrm>
            <a:off x="4578350" y="2605087"/>
            <a:ext cx="798513" cy="603250"/>
          </a:xfrm>
          <a:prstGeom prst="ellipse">
            <a:avLst/>
          </a:prstGeom>
          <a:solidFill>
            <a:schemeClr val="bg1"/>
          </a:solidFill>
          <a:ln w="9525" algn="ctr">
            <a:solidFill>
              <a:srgbClr val="C0C0C0"/>
            </a:solidFill>
          </a:ln>
          <a:effectLst/>
        </p:spPr>
        <p:txBody>
          <a:bodyPr spcFirstLastPara="1" vert="horz" wrap="none" lIns="0" tIns="0" rIns="0" bIns="0" numCol="1" spcCol="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spcAft>
                <a:spcPct val="0"/>
              </a:spcAft>
            </a:pPr>
            <a:r>
              <a:rPr lang="en-IN" altLang="en-US" kern="1200">
                <a:solidFill>
                  <a:schemeClr val="accent6"/>
                </a:solidFill>
                <a:effectLst/>
                <a:latin typeface="+mn-lt"/>
                <a:ea typeface="+mn-ea"/>
                <a:cs typeface="+mn-cs"/>
              </a:rPr>
              <a:t>CAGR </a:t>
            </a:r>
          </a:p>
          <a:p>
            <a:pPr algn="ctr">
              <a:spcBef>
                <a:spcPct val="0"/>
              </a:spcBef>
              <a:spcAft>
                <a:spcPct val="0"/>
              </a:spcAft>
            </a:pPr>
            <a:fld id="{456DC51A-8360-467B-B0D1-8ABB82EE171F}" type="datetime'''''''''''''''''''''''''''''''''+''''1''''9%'''''''">
              <a:rPr lang="en-IN" altLang="en-US" kern="1200" smtClean="0">
                <a:solidFill>
                  <a:schemeClr val="accent6"/>
                </a:solidFill>
                <a:effectLst/>
                <a:latin typeface="+mn-lt"/>
                <a:ea typeface="+mn-ea"/>
                <a:cs typeface="+mn-cs"/>
              </a:rPr>
              <a:pPr algn="ctr">
                <a:spcBef>
                  <a:spcPct val="0"/>
                </a:spcBef>
                <a:spcAft>
                  <a:spcPct val="0"/>
                </a:spcAft>
              </a:pPr>
              <a:t>+19%</a:t>
            </a:fld>
            <a:endParaRPr lang="en-IN" kern="1200">
              <a:solidFill>
                <a:schemeClr val="accent6"/>
              </a:solidFill>
              <a:latin typeface="+mn-lt"/>
              <a:ea typeface="+mn-ea"/>
              <a:cs typeface="+mn-cs"/>
            </a:endParaRPr>
          </a:p>
        </p:txBody>
      </p:sp>
      <p:sp>
        <p:nvSpPr>
          <p:cNvPr id="153" name="object 10">
            <a:extLst>
              <a:ext uri="{FF2B5EF4-FFF2-40B4-BE49-F238E27FC236}">
                <a16:creationId xmlns="" xmlns:a16="http://schemas.microsoft.com/office/drawing/2014/main" id="{8A86B475-7D34-CEE7-49C9-0E851F3ACF94}"/>
              </a:ext>
            </a:extLst>
          </p:cNvPr>
          <p:cNvSpPr txBox="1"/>
          <p:nvPr/>
        </p:nvSpPr>
        <p:spPr>
          <a:xfrm>
            <a:off x="392711" y="1778599"/>
            <a:ext cx="3129578" cy="228268"/>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chemeClr val="bg2"/>
                </a:solidFill>
                <a:latin typeface="Book Antiqua"/>
                <a:cs typeface="Book Antiqua"/>
              </a:rPr>
              <a:t>Annual investments 2010-22 (USD Mn) </a:t>
            </a:r>
            <a:endParaRPr dirty="0">
              <a:solidFill>
                <a:schemeClr val="bg2"/>
              </a:solidFill>
              <a:latin typeface="Book Antiqua"/>
              <a:cs typeface="Book Antiqua"/>
            </a:endParaRPr>
          </a:p>
        </p:txBody>
      </p:sp>
      <p:sp>
        <p:nvSpPr>
          <p:cNvPr id="154" name="object 11">
            <a:extLst>
              <a:ext uri="{FF2B5EF4-FFF2-40B4-BE49-F238E27FC236}">
                <a16:creationId xmlns="" xmlns:a16="http://schemas.microsoft.com/office/drawing/2014/main" id="{608F1B48-F259-77DC-9B63-2F25E037E1A9}"/>
              </a:ext>
            </a:extLst>
          </p:cNvPr>
          <p:cNvSpPr/>
          <p:nvPr/>
        </p:nvSpPr>
        <p:spPr>
          <a:xfrm>
            <a:off x="404813" y="2021156"/>
            <a:ext cx="3161163" cy="0"/>
          </a:xfrm>
          <a:custGeom>
            <a:avLst/>
            <a:gdLst/>
            <a:ahLst/>
            <a:cxnLst/>
            <a:rect l="l" t="t" r="r" b="b"/>
            <a:pathLst>
              <a:path w="2353310">
                <a:moveTo>
                  <a:pt x="0" y="0"/>
                </a:moveTo>
                <a:lnTo>
                  <a:pt x="2352700" y="0"/>
                </a:lnTo>
              </a:path>
            </a:pathLst>
          </a:custGeom>
          <a:ln w="6350">
            <a:solidFill>
              <a:srgbClr val="939598"/>
            </a:solidFill>
          </a:ln>
        </p:spPr>
        <p:txBody>
          <a:bodyPr wrap="square" lIns="0" tIns="0" rIns="0" bIns="0" rtlCol="0"/>
          <a:lstStyle/>
          <a:p>
            <a:endParaRPr/>
          </a:p>
        </p:txBody>
      </p:sp>
      <p:sp>
        <p:nvSpPr>
          <p:cNvPr id="163" name="object 9">
            <a:extLst>
              <a:ext uri="{FF2B5EF4-FFF2-40B4-BE49-F238E27FC236}">
                <a16:creationId xmlns="" xmlns:a16="http://schemas.microsoft.com/office/drawing/2014/main" id="{7C957F7D-20A0-D65B-5948-E2C236A21E7C}"/>
              </a:ext>
            </a:extLst>
          </p:cNvPr>
          <p:cNvSpPr txBox="1"/>
          <p:nvPr/>
        </p:nvSpPr>
        <p:spPr>
          <a:xfrm>
            <a:off x="430848" y="1273352"/>
            <a:ext cx="9013824" cy="320601"/>
          </a:xfrm>
          <a:prstGeom prst="rect">
            <a:avLst/>
          </a:prstGeom>
        </p:spPr>
        <p:txBody>
          <a:bodyPr vert="horz" wrap="square" lIns="0" tIns="12700" rIns="0" bIns="0" rtlCol="0">
            <a:spAutoFit/>
          </a:bodyPr>
          <a:lstStyle/>
          <a:p>
            <a:pPr marL="12700" algn="ctr">
              <a:spcBef>
                <a:spcPts val="100"/>
              </a:spcBef>
            </a:pPr>
            <a:r>
              <a:rPr lang="en-US" sz="2000" b="1" dirty="0">
                <a:solidFill>
                  <a:schemeClr val="bg2"/>
                </a:solidFill>
                <a:latin typeface="Book Antiqua" panose="02040602050305030304" pitchFamily="18" charset="0"/>
                <a:cs typeface="Merriweather"/>
              </a:rPr>
              <a:t>USD 5.6</a:t>
            </a:r>
            <a:r>
              <a:rPr sz="2000" b="1" dirty="0">
                <a:solidFill>
                  <a:schemeClr val="bg2"/>
                </a:solidFill>
                <a:latin typeface="Book Antiqua" panose="02040602050305030304" pitchFamily="18" charset="0"/>
                <a:cs typeface="Merriweather"/>
              </a:rPr>
              <a:t> Billion </a:t>
            </a:r>
            <a:r>
              <a:rPr lang="en-IN" sz="2000" b="1">
                <a:solidFill>
                  <a:schemeClr val="bg2"/>
                </a:solidFill>
                <a:latin typeface="Book Antiqua" panose="02040602050305030304" pitchFamily="18" charset="0"/>
                <a:cs typeface="Merriweather"/>
              </a:rPr>
              <a:t>has been </a:t>
            </a:r>
            <a:r>
              <a:rPr sz="2000" b="1">
                <a:solidFill>
                  <a:schemeClr val="bg2"/>
                </a:solidFill>
                <a:latin typeface="Book Antiqua" panose="02040602050305030304" pitchFamily="18" charset="0"/>
                <a:cs typeface="Merriweather"/>
              </a:rPr>
              <a:t>deployed </a:t>
            </a:r>
            <a:r>
              <a:rPr lang="en-US" sz="2000" b="1">
                <a:solidFill>
                  <a:schemeClr val="bg2"/>
                </a:solidFill>
                <a:latin typeface="Book Antiqua" panose="02040602050305030304" pitchFamily="18" charset="0"/>
                <a:cs typeface="Merriweather"/>
              </a:rPr>
              <a:t>across ~180 transactions</a:t>
            </a:r>
            <a:r>
              <a:rPr sz="2000" b="1" spc="-105">
                <a:solidFill>
                  <a:schemeClr val="bg2"/>
                </a:solidFill>
                <a:latin typeface="Book Antiqua" panose="02040602050305030304" pitchFamily="18" charset="0"/>
                <a:cs typeface="Merriweather"/>
              </a:rPr>
              <a:t> </a:t>
            </a:r>
            <a:r>
              <a:rPr lang="en-IN" sz="2000" b="1" spc="-105">
                <a:solidFill>
                  <a:schemeClr val="bg2"/>
                </a:solidFill>
                <a:latin typeface="Book Antiqua" panose="02040602050305030304" pitchFamily="18" charset="0"/>
                <a:cs typeface="Merriweather"/>
              </a:rPr>
              <a:t> between </a:t>
            </a:r>
            <a:r>
              <a:rPr sz="2000" b="1">
                <a:solidFill>
                  <a:schemeClr val="bg2"/>
                </a:solidFill>
                <a:latin typeface="Book Antiqua" panose="02040602050305030304" pitchFamily="18" charset="0"/>
                <a:cs typeface="Merriweather"/>
              </a:rPr>
              <a:t>2010-</a:t>
            </a:r>
            <a:r>
              <a:rPr lang="en-US" sz="2000" b="1">
                <a:solidFill>
                  <a:schemeClr val="bg2"/>
                </a:solidFill>
                <a:latin typeface="Book Antiqua" panose="02040602050305030304" pitchFamily="18" charset="0"/>
                <a:cs typeface="Merriweather"/>
              </a:rPr>
              <a:t>22</a:t>
            </a:r>
            <a:endParaRPr sz="2000">
              <a:solidFill>
                <a:schemeClr val="bg2"/>
              </a:solidFill>
              <a:latin typeface="Book Antiqua" panose="02040602050305030304" pitchFamily="18" charset="0"/>
              <a:cs typeface="Merriweather"/>
            </a:endParaRPr>
          </a:p>
        </p:txBody>
      </p:sp>
      <p:sp>
        <p:nvSpPr>
          <p:cNvPr id="187" name="object 10">
            <a:extLst>
              <a:ext uri="{FF2B5EF4-FFF2-40B4-BE49-F238E27FC236}">
                <a16:creationId xmlns="" xmlns:a16="http://schemas.microsoft.com/office/drawing/2014/main" id="{1CCF466E-F928-2F65-6FFA-6FA3D63AAEA0}"/>
              </a:ext>
            </a:extLst>
          </p:cNvPr>
          <p:cNvSpPr txBox="1"/>
          <p:nvPr/>
        </p:nvSpPr>
        <p:spPr>
          <a:xfrm>
            <a:off x="514983" y="4541944"/>
            <a:ext cx="4254931" cy="443711"/>
          </a:xfrm>
          <a:prstGeom prst="rect">
            <a:avLst/>
          </a:prstGeom>
        </p:spPr>
        <p:txBody>
          <a:bodyPr vert="horz" wrap="square" lIns="0" tIns="12700" rIns="0" bIns="0" rtlCol="0">
            <a:spAutoFit/>
          </a:bodyPr>
          <a:lstStyle/>
          <a:p>
            <a:pPr marL="12700">
              <a:lnSpc>
                <a:spcPct val="100000"/>
              </a:lnSpc>
              <a:spcBef>
                <a:spcPts val="100"/>
              </a:spcBef>
            </a:pPr>
            <a:r>
              <a:rPr lang="en-US" b="1" spc="-5" dirty="0">
                <a:solidFill>
                  <a:schemeClr val="bg2"/>
                </a:solidFill>
                <a:latin typeface="Book Antiqua"/>
                <a:cs typeface="Book Antiqua"/>
              </a:rPr>
              <a:t>Bilateral agencies / DFIs and international foundations are active development funders</a:t>
            </a:r>
            <a:endParaRPr b="1" dirty="0">
              <a:solidFill>
                <a:schemeClr val="bg2"/>
              </a:solidFill>
              <a:latin typeface="Book Antiqua"/>
              <a:cs typeface="Book Antiqua"/>
            </a:endParaRPr>
          </a:p>
        </p:txBody>
      </p:sp>
      <p:sp>
        <p:nvSpPr>
          <p:cNvPr id="188" name="object 11">
            <a:extLst>
              <a:ext uri="{FF2B5EF4-FFF2-40B4-BE49-F238E27FC236}">
                <a16:creationId xmlns="" xmlns:a16="http://schemas.microsoft.com/office/drawing/2014/main" id="{A7B0B131-0745-B458-D741-FF53CC74FBC8}"/>
              </a:ext>
            </a:extLst>
          </p:cNvPr>
          <p:cNvSpPr/>
          <p:nvPr/>
        </p:nvSpPr>
        <p:spPr>
          <a:xfrm>
            <a:off x="514983" y="5002925"/>
            <a:ext cx="3161163" cy="0"/>
          </a:xfrm>
          <a:custGeom>
            <a:avLst/>
            <a:gdLst/>
            <a:ahLst/>
            <a:cxnLst/>
            <a:rect l="l" t="t" r="r" b="b"/>
            <a:pathLst>
              <a:path w="2353310">
                <a:moveTo>
                  <a:pt x="0" y="0"/>
                </a:moveTo>
                <a:lnTo>
                  <a:pt x="2352700" y="0"/>
                </a:lnTo>
              </a:path>
            </a:pathLst>
          </a:custGeom>
          <a:ln w="6350">
            <a:solidFill>
              <a:srgbClr val="939598"/>
            </a:solidFill>
          </a:ln>
        </p:spPr>
        <p:txBody>
          <a:bodyPr wrap="square" lIns="0" tIns="0" rIns="0" bIns="0" rtlCol="0"/>
          <a:lstStyle/>
          <a:p>
            <a:endParaRPr/>
          </a:p>
        </p:txBody>
      </p:sp>
      <p:sp>
        <p:nvSpPr>
          <p:cNvPr id="189" name="object 10">
            <a:extLst>
              <a:ext uri="{FF2B5EF4-FFF2-40B4-BE49-F238E27FC236}">
                <a16:creationId xmlns="" xmlns:a16="http://schemas.microsoft.com/office/drawing/2014/main" id="{C69171E1-0473-1CE3-855C-FF518E7D606A}"/>
              </a:ext>
            </a:extLst>
          </p:cNvPr>
          <p:cNvSpPr txBox="1"/>
          <p:nvPr/>
        </p:nvSpPr>
        <p:spPr>
          <a:xfrm>
            <a:off x="5123982" y="4750668"/>
            <a:ext cx="4254931" cy="228268"/>
          </a:xfrm>
          <a:prstGeom prst="rect">
            <a:avLst/>
          </a:prstGeom>
        </p:spPr>
        <p:txBody>
          <a:bodyPr vert="horz" wrap="square" lIns="0" tIns="12700" rIns="0" bIns="0" rtlCol="0">
            <a:spAutoFit/>
          </a:bodyPr>
          <a:lstStyle/>
          <a:p>
            <a:pPr marL="12700">
              <a:lnSpc>
                <a:spcPct val="100000"/>
              </a:lnSpc>
              <a:spcBef>
                <a:spcPts val="100"/>
              </a:spcBef>
            </a:pPr>
            <a:r>
              <a:rPr lang="en-US" b="1" spc="-5" dirty="0">
                <a:solidFill>
                  <a:schemeClr val="bg2"/>
                </a:solidFill>
                <a:latin typeface="Book Antiqua"/>
                <a:cs typeface="Book Antiqua"/>
              </a:rPr>
              <a:t>NBFCs and Banks are prominent private investors</a:t>
            </a:r>
            <a:endParaRPr b="1" dirty="0">
              <a:solidFill>
                <a:schemeClr val="bg2"/>
              </a:solidFill>
              <a:latin typeface="Book Antiqua"/>
              <a:cs typeface="Book Antiqua"/>
            </a:endParaRPr>
          </a:p>
        </p:txBody>
      </p:sp>
      <p:sp>
        <p:nvSpPr>
          <p:cNvPr id="190" name="object 11">
            <a:extLst>
              <a:ext uri="{FF2B5EF4-FFF2-40B4-BE49-F238E27FC236}">
                <a16:creationId xmlns="" xmlns:a16="http://schemas.microsoft.com/office/drawing/2014/main" id="{CDA90E92-C336-FCCA-E9AB-7DF134137681}"/>
              </a:ext>
            </a:extLst>
          </p:cNvPr>
          <p:cNvSpPr/>
          <p:nvPr/>
        </p:nvSpPr>
        <p:spPr>
          <a:xfrm>
            <a:off x="5123982" y="4993580"/>
            <a:ext cx="3161163" cy="0"/>
          </a:xfrm>
          <a:custGeom>
            <a:avLst/>
            <a:gdLst/>
            <a:ahLst/>
            <a:cxnLst/>
            <a:rect l="l" t="t" r="r" b="b"/>
            <a:pathLst>
              <a:path w="2353310">
                <a:moveTo>
                  <a:pt x="0" y="0"/>
                </a:moveTo>
                <a:lnTo>
                  <a:pt x="2352700" y="0"/>
                </a:lnTo>
              </a:path>
            </a:pathLst>
          </a:custGeom>
          <a:ln w="6350">
            <a:solidFill>
              <a:srgbClr val="939598"/>
            </a:solidFill>
          </a:ln>
        </p:spPr>
        <p:txBody>
          <a:bodyPr wrap="square" lIns="0" tIns="0" rIns="0" bIns="0" rtlCol="0"/>
          <a:lstStyle/>
          <a:p>
            <a:endParaRPr/>
          </a:p>
        </p:txBody>
      </p:sp>
      <p:pic>
        <p:nvPicPr>
          <p:cNvPr id="1026" name="Picture 2" descr="USAid Logo transparent PNG - StickPNG">
            <a:extLst>
              <a:ext uri="{FF2B5EF4-FFF2-40B4-BE49-F238E27FC236}">
                <a16:creationId xmlns="" xmlns:a16="http://schemas.microsoft.com/office/drawing/2014/main" id="{C96005E4-6F84-E840-DDCB-D9C7FE3844AE}"/>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643" y="5143831"/>
            <a:ext cx="1469376" cy="440813"/>
          </a:xfrm>
          <a:prstGeom prst="rect">
            <a:avLst/>
          </a:prstGeom>
          <a:solidFill>
            <a:srgbClr val="FFFFFF">
              <a:alpha val="0"/>
            </a:srgbClr>
          </a:solidFill>
        </p:spPr>
      </p:pic>
      <p:pic>
        <p:nvPicPr>
          <p:cNvPr id="1032" name="Picture 8" descr="Michael &amp; Susan Dell Foundation - Let's Get Ready">
            <a:extLst>
              <a:ext uri="{FF2B5EF4-FFF2-40B4-BE49-F238E27FC236}">
                <a16:creationId xmlns="" xmlns:a16="http://schemas.microsoft.com/office/drawing/2014/main" id="{DB56D591-9D36-B7FC-54AE-055011F0B398}"/>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337" y="4967892"/>
            <a:ext cx="1362075" cy="714375"/>
          </a:xfrm>
          <a:prstGeom prst="rect">
            <a:avLst/>
          </a:prstGeom>
          <a:solidFill>
            <a:srgbClr val="FFFFFF">
              <a:alpha val="0"/>
            </a:srgbClr>
          </a:solidFill>
        </p:spPr>
      </p:pic>
      <p:pic>
        <p:nvPicPr>
          <p:cNvPr id="1034" name="Picture 10" descr="Home - UBS Optimus Foundation">
            <a:extLst>
              <a:ext uri="{FF2B5EF4-FFF2-40B4-BE49-F238E27FC236}">
                <a16:creationId xmlns="" xmlns:a16="http://schemas.microsoft.com/office/drawing/2014/main" id="{BA988906-A7AB-A33E-5524-64AEDEAF2850}"/>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643" y="5496521"/>
            <a:ext cx="1469376" cy="998526"/>
          </a:xfrm>
          <a:prstGeom prst="rect">
            <a:avLst/>
          </a:prstGeom>
          <a:solidFill>
            <a:srgbClr val="FFFFFF">
              <a:alpha val="0"/>
            </a:srgbClr>
          </a:solidFill>
        </p:spPr>
      </p:pic>
      <p:pic>
        <p:nvPicPr>
          <p:cNvPr id="1038" name="Picture 14" descr="British Asian Trust launches first impact bond for upskilling 50,000 youth  in India - Curzon PR London">
            <a:extLst>
              <a:ext uri="{FF2B5EF4-FFF2-40B4-BE49-F238E27FC236}">
                <a16:creationId xmlns="" xmlns:a16="http://schemas.microsoft.com/office/drawing/2014/main" id="{A4FA9444-A7A4-61FC-D2E6-8EE44ACCFD7D}"/>
              </a:ext>
            </a:extLst>
          </p:cNvPr>
          <p:cNvPicPr>
            <a:picLocks noChangeAspect="1" noChangeArrowheads="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t="7291"/>
          <a:stretch/>
        </p:blipFill>
        <p:spPr bwMode="auto">
          <a:xfrm>
            <a:off x="1758946" y="5674693"/>
            <a:ext cx="1594969" cy="835777"/>
          </a:xfrm>
          <a:prstGeom prst="rect">
            <a:avLst/>
          </a:prstGeom>
          <a:solidFill>
            <a:srgbClr val="FFFFFF">
              <a:alpha val="0"/>
            </a:srgbClr>
          </a:solidFill>
        </p:spPr>
      </p:pic>
      <p:pic>
        <p:nvPicPr>
          <p:cNvPr id="1040" name="Picture 16" descr="Development Finance Institution - British International ...">
            <a:extLst>
              <a:ext uri="{FF2B5EF4-FFF2-40B4-BE49-F238E27FC236}">
                <a16:creationId xmlns="" xmlns:a16="http://schemas.microsoft.com/office/drawing/2014/main" id="{7E313BAB-65C9-5FA9-CC7A-318CC7B1B27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68017" y="5719225"/>
            <a:ext cx="1166889" cy="6117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edia and Brand Coverage - IndusInd Bank">
            <a:extLst>
              <a:ext uri="{FF2B5EF4-FFF2-40B4-BE49-F238E27FC236}">
                <a16:creationId xmlns="" xmlns:a16="http://schemas.microsoft.com/office/drawing/2014/main" id="{86900D54-7AE5-1873-615E-F563ED90375E}"/>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7606" y="5128016"/>
            <a:ext cx="1469376" cy="472442"/>
          </a:xfrm>
          <a:prstGeom prst="rect">
            <a:avLst/>
          </a:prstGeom>
          <a:solidFill>
            <a:srgbClr val="FFFFFF">
              <a:alpha val="0"/>
            </a:srgbClr>
          </a:solidFill>
        </p:spPr>
      </p:pic>
      <p:pic>
        <p:nvPicPr>
          <p:cNvPr id="1044" name="Picture 20" descr="Yes Bank Unveils Refreshed Brand Logo, Reflecting its ...">
            <a:extLst>
              <a:ext uri="{FF2B5EF4-FFF2-40B4-BE49-F238E27FC236}">
                <a16:creationId xmlns="" xmlns:a16="http://schemas.microsoft.com/office/drawing/2014/main" id="{65467C02-8091-46D3-2E08-8D2C2ED9CF04}"/>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5724" y="4911170"/>
            <a:ext cx="1469376" cy="827817"/>
          </a:xfrm>
          <a:prstGeom prst="rect">
            <a:avLst/>
          </a:prstGeom>
          <a:solidFill>
            <a:srgbClr val="FFFFFF">
              <a:alpha val="0"/>
            </a:srgbClr>
          </a:solidFill>
        </p:spPr>
      </p:pic>
      <p:pic>
        <p:nvPicPr>
          <p:cNvPr id="1046" name="Picture 22" descr="Caspian Impact Investments">
            <a:extLst>
              <a:ext uri="{FF2B5EF4-FFF2-40B4-BE49-F238E27FC236}">
                <a16:creationId xmlns="" xmlns:a16="http://schemas.microsoft.com/office/drawing/2014/main" id="{3B31B1DE-86D6-CA48-1E2E-C1A7B9496D2C}"/>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3524" y="4911169"/>
            <a:ext cx="1379694" cy="827817"/>
          </a:xfrm>
          <a:prstGeom prst="rect">
            <a:avLst/>
          </a:prstGeom>
          <a:solidFill>
            <a:srgbClr val="FFFFFF">
              <a:alpha val="0"/>
            </a:srgbClr>
          </a:solidFill>
        </p:spPr>
      </p:pic>
      <p:pic>
        <p:nvPicPr>
          <p:cNvPr id="1048" name="Picture 24" descr="Client Portal | Home">
            <a:extLst>
              <a:ext uri="{FF2B5EF4-FFF2-40B4-BE49-F238E27FC236}">
                <a16:creationId xmlns="" xmlns:a16="http://schemas.microsoft.com/office/drawing/2014/main" id="{1E4F45F7-E34E-C588-A27C-91928E07F2DA}"/>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8788" y="5840458"/>
            <a:ext cx="1469376" cy="345177"/>
          </a:xfrm>
          <a:prstGeom prst="rect">
            <a:avLst/>
          </a:prstGeom>
          <a:solidFill>
            <a:srgbClr val="FFFFFF">
              <a:alpha val="0"/>
            </a:srgbClr>
          </a:solidFill>
        </p:spPr>
      </p:pic>
      <p:pic>
        <p:nvPicPr>
          <p:cNvPr id="1052" name="Picture 28" descr="grameen capital market microfinance of india grameen bank of india">
            <a:extLst>
              <a:ext uri="{FF2B5EF4-FFF2-40B4-BE49-F238E27FC236}">
                <a16:creationId xmlns="" xmlns:a16="http://schemas.microsoft.com/office/drawing/2014/main" id="{7443066C-59A5-5381-A5D3-432E88036BB9}"/>
              </a:ext>
            </a:extLst>
          </p:cNvPr>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1447" y="5738986"/>
            <a:ext cx="1197144" cy="509066"/>
          </a:xfrm>
          <a:prstGeom prst="rect">
            <a:avLst/>
          </a:prstGeom>
          <a:solidFill>
            <a:srgbClr val="FFFFFF">
              <a:alpha val="0"/>
            </a:srgbClr>
          </a:solidFill>
        </p:spPr>
      </p:pic>
      <p:sp>
        <p:nvSpPr>
          <p:cNvPr id="32" name="Slide Number Placeholder 1">
            <a:extLst>
              <a:ext uri="{FF2B5EF4-FFF2-40B4-BE49-F238E27FC236}">
                <a16:creationId xmlns="" xmlns:a16="http://schemas.microsoft.com/office/drawing/2014/main" id="{1C9C7718-C813-8A51-26AF-1C52C603A260}"/>
              </a:ext>
            </a:extLst>
          </p:cNvPr>
          <p:cNvSpPr txBox="1">
            <a:spLocks/>
          </p:cNvSpPr>
          <p:nvPr/>
        </p:nvSpPr>
        <p:spPr>
          <a:xfrm>
            <a:off x="9220200" y="6619875"/>
            <a:ext cx="533399" cy="2762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000" smtClean="0">
                <a:latin typeface="Book Antiqua"/>
                <a:cs typeface="Book Antiqua"/>
              </a:rPr>
              <a:pPr algn="ctr"/>
              <a:t>3</a:t>
            </a:fld>
            <a:endParaRPr lang="en-US" sz="1000" dirty="0">
              <a:latin typeface="Book Antiqua"/>
              <a:cs typeface="Book Antiqua"/>
            </a:endParaRPr>
          </a:p>
        </p:txBody>
      </p:sp>
    </p:spTree>
    <p:extLst>
      <p:ext uri="{BB962C8B-B14F-4D97-AF65-F5344CB8AC3E}">
        <p14:creationId xmlns:p14="http://schemas.microsoft.com/office/powerpoint/2010/main" val="181676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482250-6894-0049-9BAA-81F6743F03D3}"/>
              </a:ext>
            </a:extLst>
          </p:cNvPr>
          <p:cNvSpPr txBox="1"/>
          <p:nvPr/>
        </p:nvSpPr>
        <p:spPr>
          <a:xfrm>
            <a:off x="137160" y="274320"/>
            <a:ext cx="9601200" cy="594360"/>
          </a:xfrm>
          <a:prstGeom prst="rect">
            <a:avLst/>
          </a:prstGeom>
          <a:noFill/>
        </p:spPr>
        <p:txBody>
          <a:bodyPr wrap="square" rtlCol="0" anchor="ctr">
            <a:noAutofit/>
          </a:bodyPr>
          <a:lstStyle/>
          <a:p>
            <a:r>
              <a:rPr lang="en-US" sz="2300" b="1" dirty="0">
                <a:latin typeface="Book Antiqua" panose="02040602050305030304" pitchFamily="18" charset="0"/>
              </a:rPr>
              <a:t>Blended Finance Market by Sector </a:t>
            </a:r>
            <a:endParaRPr lang="en-US" sz="2300" dirty="0">
              <a:latin typeface="Book Antiqua" panose="02040602050305030304" pitchFamily="18" charset="0"/>
            </a:endParaRPr>
          </a:p>
        </p:txBody>
      </p:sp>
      <p:pic>
        <p:nvPicPr>
          <p:cNvPr id="4" name="Picture 3" descr="Figure 13@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2405684"/>
            <a:ext cx="4591050" cy="3022600"/>
          </a:xfrm>
          <a:prstGeom prst="rect">
            <a:avLst/>
          </a:prstGeom>
        </p:spPr>
      </p:pic>
      <p:pic>
        <p:nvPicPr>
          <p:cNvPr id="5" name="Picture 4" descr="figure 14@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599" y="2319139"/>
            <a:ext cx="4286250" cy="3200400"/>
          </a:xfrm>
          <a:prstGeom prst="rect">
            <a:avLst/>
          </a:prstGeom>
        </p:spPr>
      </p:pic>
      <p:sp>
        <p:nvSpPr>
          <p:cNvPr id="10" name="object 10"/>
          <p:cNvSpPr txBox="1"/>
          <p:nvPr/>
        </p:nvSpPr>
        <p:spPr>
          <a:xfrm>
            <a:off x="499860" y="1759853"/>
            <a:ext cx="3657560" cy="228268"/>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chemeClr val="bg2"/>
                </a:solidFill>
                <a:latin typeface="Book Antiqua"/>
                <a:cs typeface="Book Antiqua"/>
              </a:rPr>
              <a:t>Total Market Size by Sector (Volume)</a:t>
            </a:r>
            <a:endParaRPr dirty="0">
              <a:solidFill>
                <a:schemeClr val="bg2"/>
              </a:solidFill>
              <a:latin typeface="Book Antiqua"/>
              <a:cs typeface="Book Antiqua"/>
            </a:endParaRPr>
          </a:p>
        </p:txBody>
      </p:sp>
      <p:sp>
        <p:nvSpPr>
          <p:cNvPr id="11" name="object 11"/>
          <p:cNvSpPr/>
          <p:nvPr/>
        </p:nvSpPr>
        <p:spPr>
          <a:xfrm>
            <a:off x="737872" y="2012065"/>
            <a:ext cx="3161163" cy="0"/>
          </a:xfrm>
          <a:custGeom>
            <a:avLst/>
            <a:gdLst/>
            <a:ahLst/>
            <a:cxnLst/>
            <a:rect l="l" t="t" r="r" b="b"/>
            <a:pathLst>
              <a:path w="2353310">
                <a:moveTo>
                  <a:pt x="0" y="0"/>
                </a:moveTo>
                <a:lnTo>
                  <a:pt x="2352700" y="0"/>
                </a:lnTo>
              </a:path>
            </a:pathLst>
          </a:custGeom>
          <a:ln w="6350">
            <a:solidFill>
              <a:srgbClr val="939598"/>
            </a:solidFill>
          </a:ln>
        </p:spPr>
        <p:txBody>
          <a:bodyPr wrap="square" lIns="0" tIns="0" rIns="0" bIns="0" rtlCol="0"/>
          <a:lstStyle/>
          <a:p>
            <a:endParaRPr/>
          </a:p>
        </p:txBody>
      </p:sp>
      <p:sp>
        <p:nvSpPr>
          <p:cNvPr id="14" name="object 10"/>
          <p:cNvSpPr txBox="1"/>
          <p:nvPr/>
        </p:nvSpPr>
        <p:spPr>
          <a:xfrm>
            <a:off x="5880471" y="1783465"/>
            <a:ext cx="3191599" cy="228268"/>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chemeClr val="bg2"/>
                </a:solidFill>
                <a:latin typeface="Book Antiqua"/>
                <a:cs typeface="Book Antiqua"/>
              </a:rPr>
              <a:t>Total Market Size by Sector (Value)</a:t>
            </a:r>
            <a:endParaRPr dirty="0">
              <a:solidFill>
                <a:schemeClr val="bg2"/>
              </a:solidFill>
              <a:latin typeface="Book Antiqua"/>
              <a:cs typeface="Book Antiqua"/>
            </a:endParaRPr>
          </a:p>
        </p:txBody>
      </p:sp>
      <p:sp>
        <p:nvSpPr>
          <p:cNvPr id="15" name="object 11"/>
          <p:cNvSpPr/>
          <p:nvPr/>
        </p:nvSpPr>
        <p:spPr>
          <a:xfrm>
            <a:off x="5846143" y="2012065"/>
            <a:ext cx="3161163" cy="0"/>
          </a:xfrm>
          <a:custGeom>
            <a:avLst/>
            <a:gdLst/>
            <a:ahLst/>
            <a:cxnLst/>
            <a:rect l="l" t="t" r="r" b="b"/>
            <a:pathLst>
              <a:path w="2353310">
                <a:moveTo>
                  <a:pt x="0" y="0"/>
                </a:moveTo>
                <a:lnTo>
                  <a:pt x="2352700" y="0"/>
                </a:lnTo>
              </a:path>
            </a:pathLst>
          </a:custGeom>
          <a:ln w="6350">
            <a:solidFill>
              <a:srgbClr val="939598"/>
            </a:solidFill>
          </a:ln>
        </p:spPr>
        <p:txBody>
          <a:bodyPr wrap="square" lIns="0" tIns="0" rIns="0" bIns="0" rtlCol="0"/>
          <a:lstStyle/>
          <a:p>
            <a:endParaRPr/>
          </a:p>
        </p:txBody>
      </p:sp>
      <p:sp>
        <p:nvSpPr>
          <p:cNvPr id="16" name="object 9"/>
          <p:cNvSpPr txBox="1"/>
          <p:nvPr/>
        </p:nvSpPr>
        <p:spPr>
          <a:xfrm>
            <a:off x="499860" y="1218093"/>
            <a:ext cx="8781316" cy="320601"/>
          </a:xfrm>
          <a:prstGeom prst="rect">
            <a:avLst/>
          </a:prstGeom>
        </p:spPr>
        <p:txBody>
          <a:bodyPr vert="horz" wrap="square" lIns="0" tIns="12700" rIns="0" bIns="0" rtlCol="0">
            <a:spAutoFit/>
          </a:bodyPr>
          <a:lstStyle/>
          <a:p>
            <a:pPr marL="12700" algn="ctr">
              <a:lnSpc>
                <a:spcPct val="100000"/>
              </a:lnSpc>
              <a:spcBef>
                <a:spcPts val="100"/>
              </a:spcBef>
            </a:pPr>
            <a:r>
              <a:rPr lang="en-US" sz="2000" b="1" dirty="0">
                <a:solidFill>
                  <a:schemeClr val="bg2"/>
                </a:solidFill>
                <a:latin typeface="Merriweather"/>
                <a:cs typeface="Merriweather"/>
              </a:rPr>
              <a:t>Financial Services and Energy ~65% of market</a:t>
            </a:r>
            <a:endParaRPr sz="2000" dirty="0">
              <a:solidFill>
                <a:schemeClr val="bg2"/>
              </a:solidFill>
              <a:latin typeface="Merriweather"/>
              <a:cs typeface="Merriweather"/>
            </a:endParaRPr>
          </a:p>
        </p:txBody>
      </p:sp>
      <p:sp>
        <p:nvSpPr>
          <p:cNvPr id="3" name="TextBox 2">
            <a:extLst>
              <a:ext uri="{FF2B5EF4-FFF2-40B4-BE49-F238E27FC236}">
                <a16:creationId xmlns="" xmlns:a16="http://schemas.microsoft.com/office/drawing/2014/main" id="{11AF1EE5-45DD-CB3A-D28C-A32AB2F85C42}"/>
              </a:ext>
            </a:extLst>
          </p:cNvPr>
          <p:cNvSpPr txBox="1"/>
          <p:nvPr/>
        </p:nvSpPr>
        <p:spPr>
          <a:xfrm>
            <a:off x="737810" y="5735690"/>
            <a:ext cx="8369904" cy="847990"/>
          </a:xfrm>
          <a:prstGeom prst="rect">
            <a:avLst/>
          </a:prstGeom>
          <a:solidFill>
            <a:schemeClr val="bg1">
              <a:lumMod val="95000"/>
            </a:schemeClr>
          </a:solidFill>
        </p:spPr>
        <p:txBody>
          <a:bodyPr wrap="square" rtlCol="0" anchor="ctr">
            <a:noAutofit/>
          </a:bodyPr>
          <a:lstStyle/>
          <a:p>
            <a:pPr algn="ctr"/>
            <a:r>
              <a:rPr lang="en-US" sz="1600" b="1" dirty="0">
                <a:latin typeface="Book Antiqua" panose="02040602050305030304" pitchFamily="18" charset="0"/>
              </a:rPr>
              <a:t>As per industry survey, FS and Energy will continue to lead the market and Agriculture, Healthcare and Livelihoods will see increased traction. Education is leading the field in results-based financing</a:t>
            </a:r>
          </a:p>
        </p:txBody>
      </p:sp>
      <p:sp>
        <p:nvSpPr>
          <p:cNvPr id="12" name="Slide Number Placeholder 1">
            <a:extLst>
              <a:ext uri="{FF2B5EF4-FFF2-40B4-BE49-F238E27FC236}">
                <a16:creationId xmlns="" xmlns:a16="http://schemas.microsoft.com/office/drawing/2014/main" id="{1C9C7718-C813-8A51-26AF-1C52C603A260}"/>
              </a:ext>
            </a:extLst>
          </p:cNvPr>
          <p:cNvSpPr txBox="1">
            <a:spLocks/>
          </p:cNvSpPr>
          <p:nvPr/>
        </p:nvSpPr>
        <p:spPr>
          <a:xfrm>
            <a:off x="9220200" y="6619875"/>
            <a:ext cx="533399" cy="2762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000" smtClean="0">
                <a:latin typeface="Book Antiqua"/>
                <a:cs typeface="Book Antiqua"/>
              </a:rPr>
              <a:pPr algn="ctr"/>
              <a:t>4</a:t>
            </a:fld>
            <a:endParaRPr lang="en-US" sz="1000" dirty="0">
              <a:latin typeface="Book Antiqua"/>
              <a:cs typeface="Book Antiqua"/>
            </a:endParaRPr>
          </a:p>
        </p:txBody>
      </p:sp>
    </p:spTree>
    <p:extLst>
      <p:ext uri="{BB962C8B-B14F-4D97-AF65-F5344CB8AC3E}">
        <p14:creationId xmlns:p14="http://schemas.microsoft.com/office/powerpoint/2010/main" val="130054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482250-6894-0049-9BAA-81F6743F03D3}"/>
              </a:ext>
            </a:extLst>
          </p:cNvPr>
          <p:cNvSpPr txBox="1"/>
          <p:nvPr/>
        </p:nvSpPr>
        <p:spPr>
          <a:xfrm>
            <a:off x="137160" y="274320"/>
            <a:ext cx="9601200" cy="594360"/>
          </a:xfrm>
          <a:prstGeom prst="rect">
            <a:avLst/>
          </a:prstGeom>
          <a:noFill/>
        </p:spPr>
        <p:txBody>
          <a:bodyPr wrap="square" rtlCol="0" anchor="ctr">
            <a:noAutofit/>
          </a:bodyPr>
          <a:lstStyle/>
          <a:p>
            <a:r>
              <a:rPr lang="en-US" sz="2300" b="1" dirty="0">
                <a:latin typeface="Book Antiqua" panose="02040602050305030304" pitchFamily="18" charset="0"/>
              </a:rPr>
              <a:t>Learnings from early trends: Expansion of capital for important causes</a:t>
            </a:r>
            <a:endParaRPr lang="en-US" sz="2300" dirty="0">
              <a:latin typeface="Book Antiqua" panose="02040602050305030304" pitchFamily="18" charset="0"/>
            </a:endParaRPr>
          </a:p>
        </p:txBody>
      </p:sp>
      <p:pic>
        <p:nvPicPr>
          <p:cNvPr id="4" name="Picture 3" descr="figure 12@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88" y="1464176"/>
            <a:ext cx="6921863" cy="2718768"/>
          </a:xfrm>
          <a:prstGeom prst="rect">
            <a:avLst/>
          </a:prstGeom>
        </p:spPr>
      </p:pic>
      <p:sp>
        <p:nvSpPr>
          <p:cNvPr id="6" name="TextBox 5">
            <a:extLst>
              <a:ext uri="{FF2B5EF4-FFF2-40B4-BE49-F238E27FC236}">
                <a16:creationId xmlns="" xmlns:a16="http://schemas.microsoft.com/office/drawing/2014/main" id="{91B3E508-566E-1149-A738-A404099A9D83}"/>
              </a:ext>
            </a:extLst>
          </p:cNvPr>
          <p:cNvSpPr txBox="1"/>
          <p:nvPr/>
        </p:nvSpPr>
        <p:spPr>
          <a:xfrm>
            <a:off x="795319" y="6061103"/>
            <a:ext cx="8369904" cy="463522"/>
          </a:xfrm>
          <a:prstGeom prst="rect">
            <a:avLst/>
          </a:prstGeom>
          <a:solidFill>
            <a:schemeClr val="bg1">
              <a:lumMod val="95000"/>
            </a:schemeClr>
          </a:solidFill>
        </p:spPr>
        <p:txBody>
          <a:bodyPr wrap="square" rtlCol="0" anchor="ctr">
            <a:noAutofit/>
          </a:bodyPr>
          <a:lstStyle/>
          <a:p>
            <a:pPr algn="ctr"/>
            <a:r>
              <a:rPr lang="en-US" sz="1800" b="1" dirty="0">
                <a:latin typeface="Book Antiqua" panose="02040602050305030304" pitchFamily="18" charset="0"/>
              </a:rPr>
              <a:t>Catalytic capital has been able to co-opt significant commercial capital</a:t>
            </a:r>
          </a:p>
        </p:txBody>
      </p:sp>
      <p:sp>
        <p:nvSpPr>
          <p:cNvPr id="7" name="object 9"/>
          <p:cNvSpPr txBox="1"/>
          <p:nvPr/>
        </p:nvSpPr>
        <p:spPr>
          <a:xfrm>
            <a:off x="499860" y="1043043"/>
            <a:ext cx="8781316" cy="320601"/>
          </a:xfrm>
          <a:prstGeom prst="rect">
            <a:avLst/>
          </a:prstGeom>
        </p:spPr>
        <p:txBody>
          <a:bodyPr vert="horz" wrap="square" lIns="0" tIns="12700" rIns="0" bIns="0" rtlCol="0">
            <a:spAutoFit/>
          </a:bodyPr>
          <a:lstStyle/>
          <a:p>
            <a:pPr marL="12700" algn="ctr">
              <a:lnSpc>
                <a:spcPct val="100000"/>
              </a:lnSpc>
              <a:spcBef>
                <a:spcPts val="100"/>
              </a:spcBef>
            </a:pPr>
            <a:r>
              <a:rPr lang="en-US" sz="2000" b="1" dirty="0">
                <a:solidFill>
                  <a:schemeClr val="bg2"/>
                </a:solidFill>
                <a:latin typeface="Merriweather"/>
                <a:cs typeface="Merriweather"/>
              </a:rPr>
              <a:t>Overall leverage of catalytic capital is 5.06x </a:t>
            </a:r>
            <a:endParaRPr sz="2000" dirty="0">
              <a:solidFill>
                <a:schemeClr val="bg2"/>
              </a:solidFill>
              <a:latin typeface="Merriweather"/>
              <a:cs typeface="Merriweather"/>
            </a:endParaRPr>
          </a:p>
        </p:txBody>
      </p:sp>
      <p:sp>
        <p:nvSpPr>
          <p:cNvPr id="8" name="Rectangle 7"/>
          <p:cNvSpPr/>
          <p:nvPr/>
        </p:nvSpPr>
        <p:spPr>
          <a:xfrm>
            <a:off x="379085" y="4305715"/>
            <a:ext cx="9147830" cy="1555577"/>
          </a:xfrm>
          <a:prstGeom prst="rect">
            <a:avLst/>
          </a:prstGeom>
          <a:noFill/>
          <a:ln>
            <a:solidFill>
              <a:schemeClr val="bg2"/>
            </a:solidFill>
            <a:prstDash val="lgDash"/>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buFont typeface="Arial"/>
              <a:buChar char="•"/>
            </a:pPr>
            <a:r>
              <a:rPr lang="en-US" sz="1600" dirty="0">
                <a:solidFill>
                  <a:schemeClr val="tx1"/>
                </a:solidFill>
                <a:latin typeface="Book Antiqua"/>
              </a:rPr>
              <a:t>Concessional Capital structures mostly in Financial Services and Energy – mature business models allow for greatest efficiency and leverage  </a:t>
            </a:r>
            <a:endParaRPr lang="en-US" dirty="0">
              <a:solidFill>
                <a:schemeClr val="tx1"/>
              </a:solidFill>
            </a:endParaRPr>
          </a:p>
          <a:p>
            <a:pPr marL="285750" indent="-285750">
              <a:buFont typeface="Arial"/>
              <a:buChar char="•"/>
            </a:pPr>
            <a:r>
              <a:rPr lang="en-US" sz="1600" dirty="0">
                <a:solidFill>
                  <a:schemeClr val="tx1"/>
                </a:solidFill>
                <a:latin typeface="Book Antiqua"/>
                <a:cs typeface="Book Antiqua"/>
              </a:rPr>
              <a:t>Guarantees may have higher leverage in practice, however, most transactions have been structures with 30-50% guarantees</a:t>
            </a:r>
          </a:p>
          <a:p>
            <a:pPr marL="285750" indent="-285750">
              <a:buFont typeface="Arial"/>
              <a:buChar char="•"/>
            </a:pPr>
            <a:r>
              <a:rPr lang="en-US" sz="1600" b="1" dirty="0">
                <a:solidFill>
                  <a:schemeClr val="tx1"/>
                </a:solidFill>
                <a:latin typeface="Book Antiqua"/>
                <a:cs typeface="Book Antiqua"/>
              </a:rPr>
              <a:t>RBF instruments instrumental in creating evidence of what works on-ground, creating pathways for much greater leverage and scale </a:t>
            </a:r>
            <a:r>
              <a:rPr lang="en-US" sz="1600" dirty="0">
                <a:solidFill>
                  <a:schemeClr val="tx1"/>
                </a:solidFill>
                <a:latin typeface="Book Antiqua"/>
                <a:cs typeface="Book Antiqua"/>
              </a:rPr>
              <a:t>  </a:t>
            </a:r>
            <a:endParaRPr lang="en-US" dirty="0">
              <a:solidFill>
                <a:schemeClr val="tx1"/>
              </a:solidFill>
            </a:endParaRPr>
          </a:p>
        </p:txBody>
      </p:sp>
      <p:sp>
        <p:nvSpPr>
          <p:cNvPr id="9" name="Slide Number Placeholder 1">
            <a:extLst>
              <a:ext uri="{FF2B5EF4-FFF2-40B4-BE49-F238E27FC236}">
                <a16:creationId xmlns="" xmlns:a16="http://schemas.microsoft.com/office/drawing/2014/main" id="{1C9C7718-C813-8A51-26AF-1C52C603A260}"/>
              </a:ext>
            </a:extLst>
          </p:cNvPr>
          <p:cNvSpPr txBox="1">
            <a:spLocks/>
          </p:cNvSpPr>
          <p:nvPr/>
        </p:nvSpPr>
        <p:spPr>
          <a:xfrm>
            <a:off x="9220200" y="6619875"/>
            <a:ext cx="533399" cy="2762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US" sz="1000" smtClean="0">
                <a:latin typeface="Book Antiqua"/>
                <a:cs typeface="Book Antiqua"/>
              </a:rPr>
              <a:pPr algn="ctr"/>
              <a:t>5</a:t>
            </a:fld>
            <a:endParaRPr lang="en-US" sz="1000" dirty="0">
              <a:latin typeface="Book Antiqua"/>
              <a:cs typeface="Book Antiqua"/>
            </a:endParaRPr>
          </a:p>
        </p:txBody>
      </p:sp>
    </p:spTree>
    <p:extLst>
      <p:ext uri="{BB962C8B-B14F-4D97-AF65-F5344CB8AC3E}">
        <p14:creationId xmlns:p14="http://schemas.microsoft.com/office/powerpoint/2010/main" val="30900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aphicFrame>
        <p:nvGraphicFramePr>
          <p:cNvPr id="4" name="think-cell data - do not delete" hidden="1">
            <a:extLst>
              <a:ext uri="{FF2B5EF4-FFF2-40B4-BE49-F238E27FC236}">
                <a16:creationId xmlns="" xmlns:a16="http://schemas.microsoft.com/office/drawing/2014/main" id="{AD5EE728-FCC0-9EE9-B40C-20FEE0FB30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 name="think-cell Slide" r:id="rId5" imgW="395" imgH="396" progId="TCLayout.ActiveDocument.1">
                  <p:embed/>
                </p:oleObj>
              </mc:Choice>
              <mc:Fallback>
                <p:oleObj name="think-cell Slide" r:id="rId5" imgW="395" imgH="396" progId="TCLayout.ActiveDocument.1">
                  <p:embed/>
                  <p:pic>
                    <p:nvPicPr>
                      <p:cNvPr id="4" name="think-cell data - do not delete" hidden="1">
                        <a:extLst>
                          <a:ext uri="{FF2B5EF4-FFF2-40B4-BE49-F238E27FC236}">
                            <a16:creationId xmlns="" xmlns:a16="http://schemas.microsoft.com/office/drawing/2014/main" id="{AD5EE728-FCC0-9EE9-B40C-20FEE0FB30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TextBox 30">
            <a:extLst>
              <a:ext uri="{FF2B5EF4-FFF2-40B4-BE49-F238E27FC236}">
                <a16:creationId xmlns="" xmlns:a16="http://schemas.microsoft.com/office/drawing/2014/main" id="{7F2FC259-BC05-DBF9-5B9C-462CB28016E2}"/>
              </a:ext>
            </a:extLst>
          </p:cNvPr>
          <p:cNvSpPr txBox="1"/>
          <p:nvPr/>
        </p:nvSpPr>
        <p:spPr>
          <a:xfrm>
            <a:off x="4761937" y="1784597"/>
            <a:ext cx="4859583" cy="4484123"/>
          </a:xfrm>
          <a:prstGeom prst="rect">
            <a:avLst/>
          </a:prstGeom>
          <a:solidFill>
            <a:schemeClr val="bg1">
              <a:lumMod val="95000"/>
            </a:schemeClr>
          </a:solidFill>
        </p:spPr>
        <p:txBody>
          <a:bodyPr wrap="square" rtlCol="0" anchor="t">
            <a:noAutofit/>
          </a:bodyPr>
          <a:lstStyle/>
          <a:p>
            <a:endParaRPr lang="en-US" i="1" dirty="0">
              <a:latin typeface="Book Antiqua" panose="02040602050305030304" pitchFamily="18" charset="0"/>
            </a:endParaRPr>
          </a:p>
        </p:txBody>
      </p:sp>
      <p:sp>
        <p:nvSpPr>
          <p:cNvPr id="458" name="Google Shape;458;p20"/>
          <p:cNvSpPr txBox="1">
            <a:spLocks noGrp="1"/>
          </p:cNvSpPr>
          <p:nvPr>
            <p:ph type="title"/>
          </p:nvPr>
        </p:nvSpPr>
        <p:spPr>
          <a:xfrm>
            <a:off x="152401" y="197468"/>
            <a:ext cx="9605554" cy="706211"/>
          </a:xfrm>
          <a:prstGeom prst="rect">
            <a:avLst/>
          </a:prstGeom>
          <a:noFill/>
          <a:ln>
            <a:noFill/>
          </a:ln>
        </p:spPr>
        <p:txBody>
          <a:bodyPr spcFirstLastPara="1" wrap="square" lIns="91400" tIns="91400" rIns="91400" bIns="91400" anchor="ctr" anchorCtr="0">
            <a:noAutofit/>
          </a:bodyPr>
          <a:lstStyle/>
          <a:p>
            <a:pPr marL="0" lvl="0" indent="0" rtl="0">
              <a:lnSpc>
                <a:spcPct val="100000"/>
              </a:lnSpc>
              <a:spcBef>
                <a:spcPts val="0"/>
              </a:spcBef>
              <a:spcAft>
                <a:spcPts val="0"/>
              </a:spcAft>
              <a:buClr>
                <a:schemeClr val="dk1"/>
              </a:buClr>
              <a:buSzPts val="2300"/>
              <a:buFont typeface="Arial"/>
              <a:buNone/>
            </a:pPr>
            <a:r>
              <a:rPr lang="en-US" dirty="0">
                <a:latin typeface="Book Antiqua" panose="02040602050305030304" pitchFamily="18" charset="0"/>
                <a:ea typeface="Book Antiqua"/>
                <a:cs typeface="Book Antiqua"/>
                <a:sym typeface="Book Antiqua"/>
              </a:rPr>
              <a:t>Focus instrument: Results-based financing can be particularly impactful in the right conditions</a:t>
            </a:r>
            <a:endParaRPr dirty="0">
              <a:latin typeface="Book Antiqua" panose="02040602050305030304" pitchFamily="18" charset="0"/>
              <a:ea typeface="Book Antiqua"/>
              <a:cs typeface="Book Antiqua"/>
              <a:sym typeface="Book Antiqua"/>
            </a:endParaRPr>
          </a:p>
        </p:txBody>
      </p:sp>
      <p:grpSp>
        <p:nvGrpSpPr>
          <p:cNvPr id="34" name="Group 33">
            <a:extLst>
              <a:ext uri="{FF2B5EF4-FFF2-40B4-BE49-F238E27FC236}">
                <a16:creationId xmlns="" xmlns:a16="http://schemas.microsoft.com/office/drawing/2014/main" id="{6908895F-3EE6-E767-690E-7762F7F138F4}"/>
              </a:ext>
            </a:extLst>
          </p:cNvPr>
          <p:cNvGrpSpPr/>
          <p:nvPr/>
        </p:nvGrpSpPr>
        <p:grpSpPr>
          <a:xfrm>
            <a:off x="417111" y="3524469"/>
            <a:ext cx="4120602" cy="770400"/>
            <a:chOff x="417111" y="3507311"/>
            <a:chExt cx="4120602" cy="770400"/>
          </a:xfrm>
        </p:grpSpPr>
        <p:pic>
          <p:nvPicPr>
            <p:cNvPr id="17" name="Graphic 16" descr="Coins outline">
              <a:extLst>
                <a:ext uri="{FF2B5EF4-FFF2-40B4-BE49-F238E27FC236}">
                  <a16:creationId xmlns="" xmlns:a16="http://schemas.microsoft.com/office/drawing/2014/main" id="{D1D574AD-586C-85B9-A953-FE70DEAEA012}"/>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17111" y="3586511"/>
              <a:ext cx="612000" cy="612000"/>
            </a:xfrm>
            <a:prstGeom prst="rect">
              <a:avLst/>
            </a:prstGeom>
          </p:spPr>
        </p:pic>
        <p:cxnSp>
          <p:nvCxnSpPr>
            <p:cNvPr id="19" name="Google Shape;469;p20">
              <a:extLst>
                <a:ext uri="{FF2B5EF4-FFF2-40B4-BE49-F238E27FC236}">
                  <a16:creationId xmlns="" xmlns:a16="http://schemas.microsoft.com/office/drawing/2014/main" id="{739DE82E-70C9-9DD5-AC1A-57A568823637}"/>
                </a:ext>
              </a:extLst>
            </p:cNvPr>
            <p:cNvCxnSpPr>
              <a:cxnSpLocks/>
            </p:cNvCxnSpPr>
            <p:nvPr/>
          </p:nvCxnSpPr>
          <p:spPr>
            <a:xfrm>
              <a:off x="1294239" y="3507311"/>
              <a:ext cx="0" cy="770400"/>
            </a:xfrm>
            <a:prstGeom prst="straightConnector1">
              <a:avLst/>
            </a:prstGeom>
            <a:noFill/>
            <a:ln w="25400" cap="flat" cmpd="sng">
              <a:solidFill>
                <a:schemeClr val="bg2"/>
              </a:solidFill>
              <a:prstDash val="solid"/>
              <a:round/>
              <a:headEnd type="none" w="sm" len="sm"/>
              <a:tailEnd type="none" w="sm" len="sm"/>
            </a:ln>
            <a:effectLst>
              <a:outerShdw blurRad="40000" dist="20000" dir="5400000" rotWithShape="0">
                <a:srgbClr val="000000">
                  <a:alpha val="37254"/>
                </a:srgbClr>
              </a:outerShdw>
            </a:effectLst>
          </p:spPr>
        </p:cxnSp>
        <p:sp>
          <p:nvSpPr>
            <p:cNvPr id="22" name="Google Shape;466;p20">
              <a:extLst>
                <a:ext uri="{FF2B5EF4-FFF2-40B4-BE49-F238E27FC236}">
                  <a16:creationId xmlns="" xmlns:a16="http://schemas.microsoft.com/office/drawing/2014/main" id="{57A1250E-86D0-C94E-9B40-EF3CA89A1B46}"/>
                </a:ext>
              </a:extLst>
            </p:cNvPr>
            <p:cNvSpPr/>
            <p:nvPr/>
          </p:nvSpPr>
          <p:spPr>
            <a:xfrm>
              <a:off x="1494205" y="3507795"/>
              <a:ext cx="3043508" cy="7694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strike="noStrike" cap="none" dirty="0">
                  <a:solidFill>
                    <a:schemeClr val="accent6">
                      <a:lumMod val="75000"/>
                    </a:schemeClr>
                  </a:solidFill>
                  <a:latin typeface="Book Antiqua" panose="02040602050305030304" pitchFamily="18" charset="0"/>
                  <a:ea typeface="Book Antiqua"/>
                  <a:cs typeface="Book Antiqua"/>
                  <a:sym typeface="Book Antiqua"/>
                </a:rPr>
                <a:t>Improves the efficiency of government and donor spending</a:t>
              </a:r>
              <a:endParaRPr lang="en-US" sz="1600" b="1" dirty="0">
                <a:solidFill>
                  <a:schemeClr val="accent6">
                    <a:lumMod val="75000"/>
                  </a:schemeClr>
                </a:solidFill>
                <a:latin typeface="Book Antiqua" panose="02040602050305030304" pitchFamily="18" charset="0"/>
                <a:ea typeface="Book Antiqua"/>
                <a:cs typeface="Book Antiqua"/>
                <a:sym typeface="Book Antiqua"/>
              </a:endParaRPr>
            </a:p>
          </p:txBody>
        </p:sp>
      </p:grpSp>
      <p:grpSp>
        <p:nvGrpSpPr>
          <p:cNvPr id="16" name="Group 15">
            <a:extLst>
              <a:ext uri="{FF2B5EF4-FFF2-40B4-BE49-F238E27FC236}">
                <a16:creationId xmlns="" xmlns:a16="http://schemas.microsoft.com/office/drawing/2014/main" id="{6C9FB88F-C01B-AAA3-5796-6FFED2EB4AD8}"/>
              </a:ext>
            </a:extLst>
          </p:cNvPr>
          <p:cNvGrpSpPr/>
          <p:nvPr/>
        </p:nvGrpSpPr>
        <p:grpSpPr>
          <a:xfrm>
            <a:off x="417111" y="1904343"/>
            <a:ext cx="4120602" cy="770400"/>
            <a:chOff x="417111" y="1793825"/>
            <a:chExt cx="4120602" cy="770400"/>
          </a:xfrm>
        </p:grpSpPr>
        <p:cxnSp>
          <p:nvCxnSpPr>
            <p:cNvPr id="18" name="Google Shape;465;p20">
              <a:extLst>
                <a:ext uri="{FF2B5EF4-FFF2-40B4-BE49-F238E27FC236}">
                  <a16:creationId xmlns="" xmlns:a16="http://schemas.microsoft.com/office/drawing/2014/main" id="{296FDE38-88B3-31B0-D6B1-BFF87E6135CE}"/>
                </a:ext>
              </a:extLst>
            </p:cNvPr>
            <p:cNvCxnSpPr>
              <a:cxnSpLocks/>
            </p:cNvCxnSpPr>
            <p:nvPr/>
          </p:nvCxnSpPr>
          <p:spPr>
            <a:xfrm>
              <a:off x="1294239" y="1793825"/>
              <a:ext cx="0" cy="770400"/>
            </a:xfrm>
            <a:prstGeom prst="straightConnector1">
              <a:avLst/>
            </a:prstGeom>
            <a:noFill/>
            <a:ln w="25400" cap="flat" cmpd="sng">
              <a:solidFill>
                <a:schemeClr val="bg2"/>
              </a:solidFill>
              <a:prstDash val="solid"/>
              <a:round/>
              <a:headEnd type="none" w="sm" len="sm"/>
              <a:tailEnd type="none" w="sm" len="sm"/>
            </a:ln>
            <a:effectLst>
              <a:outerShdw blurRad="40000" dist="20000" dir="5400000" rotWithShape="0">
                <a:srgbClr val="000000">
                  <a:alpha val="37254"/>
                </a:srgbClr>
              </a:outerShdw>
            </a:effectLst>
          </p:spPr>
        </p:cxnSp>
        <p:sp>
          <p:nvSpPr>
            <p:cNvPr id="21" name="Google Shape;466;p20">
              <a:extLst>
                <a:ext uri="{FF2B5EF4-FFF2-40B4-BE49-F238E27FC236}">
                  <a16:creationId xmlns="" xmlns:a16="http://schemas.microsoft.com/office/drawing/2014/main" id="{916433D4-5097-D5A0-7B9F-985DC6761DC9}"/>
                </a:ext>
              </a:extLst>
            </p:cNvPr>
            <p:cNvSpPr/>
            <p:nvPr/>
          </p:nvSpPr>
          <p:spPr>
            <a:xfrm>
              <a:off x="1494205" y="1794310"/>
              <a:ext cx="3043508" cy="7694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strike="noStrike" cap="none" dirty="0">
                  <a:solidFill>
                    <a:schemeClr val="accent6">
                      <a:lumMod val="75000"/>
                    </a:schemeClr>
                  </a:solidFill>
                  <a:latin typeface="Book Antiqua" panose="02040602050305030304" pitchFamily="18" charset="0"/>
                  <a:ea typeface="Book Antiqua"/>
                  <a:cs typeface="Book Antiqua"/>
                  <a:sym typeface="Book Antiqua"/>
                </a:rPr>
                <a:t>Improves effectiveness of development programmes</a:t>
              </a:r>
              <a:endParaRPr lang="en-US" sz="1600" b="1" dirty="0">
                <a:solidFill>
                  <a:schemeClr val="accent6">
                    <a:lumMod val="75000"/>
                  </a:schemeClr>
                </a:solidFill>
                <a:latin typeface="Book Antiqua" panose="02040602050305030304" pitchFamily="18" charset="0"/>
                <a:ea typeface="Book Antiqua"/>
                <a:cs typeface="Book Antiqua"/>
                <a:sym typeface="Book Antiqua"/>
              </a:endParaRPr>
            </a:p>
          </p:txBody>
        </p:sp>
        <p:pic>
          <p:nvPicPr>
            <p:cNvPr id="476" name="Graphic 475" descr="Cause And Effect with solid fill">
              <a:extLst>
                <a:ext uri="{FF2B5EF4-FFF2-40B4-BE49-F238E27FC236}">
                  <a16:creationId xmlns="" xmlns:a16="http://schemas.microsoft.com/office/drawing/2014/main" id="{02AAB331-9DF1-C79B-FBAA-C66E535A1F2F}"/>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417111" y="1873025"/>
              <a:ext cx="612000" cy="612000"/>
            </a:xfrm>
            <a:prstGeom prst="rect">
              <a:avLst/>
            </a:prstGeom>
          </p:spPr>
        </p:pic>
      </p:grpSp>
      <p:sp>
        <p:nvSpPr>
          <p:cNvPr id="2" name="Rectangle 1">
            <a:extLst>
              <a:ext uri="{FF2B5EF4-FFF2-40B4-BE49-F238E27FC236}">
                <a16:creationId xmlns="" xmlns:a16="http://schemas.microsoft.com/office/drawing/2014/main" id="{298476CD-A5D2-74E5-4D9E-28620C4A7A93}"/>
              </a:ext>
            </a:extLst>
          </p:cNvPr>
          <p:cNvSpPr/>
          <p:nvPr/>
        </p:nvSpPr>
        <p:spPr>
          <a:xfrm>
            <a:off x="5735160" y="1983840"/>
            <a:ext cx="3734837" cy="738664"/>
          </a:xfrm>
          <a:prstGeom prst="rect">
            <a:avLst/>
          </a:prstGeom>
        </p:spPr>
        <p:txBody>
          <a:bodyPr wrap="square">
            <a:spAutoFit/>
          </a:bodyPr>
          <a:lstStyle/>
          <a:p>
            <a:pPr lvl="0"/>
            <a:r>
              <a:rPr lang="en-GB" b="1" dirty="0">
                <a:solidFill>
                  <a:schemeClr val="tx1"/>
                </a:solidFill>
                <a:latin typeface="Book Antiqua" panose="02040602050305030304" pitchFamily="18" charset="0"/>
              </a:rPr>
              <a:t>Outcomes are well-defined, measurable, attributable </a:t>
            </a:r>
            <a:r>
              <a:rPr lang="en-GB" dirty="0">
                <a:solidFill>
                  <a:schemeClr val="tx1"/>
                </a:solidFill>
                <a:latin typeface="Book Antiqua" panose="02040602050305030304" pitchFamily="18" charset="0"/>
              </a:rPr>
              <a:t>to the project and can be </a:t>
            </a:r>
            <a:r>
              <a:rPr lang="en-GB" b="1" dirty="0">
                <a:solidFill>
                  <a:schemeClr val="tx1"/>
                </a:solidFill>
                <a:latin typeface="Book Antiqua" panose="02040602050305030304" pitchFamily="18" charset="0"/>
              </a:rPr>
              <a:t>achieved in a reasonable timeline</a:t>
            </a:r>
          </a:p>
        </p:txBody>
      </p:sp>
      <p:sp>
        <p:nvSpPr>
          <p:cNvPr id="3" name="Freeform 5">
            <a:extLst>
              <a:ext uri="{FF2B5EF4-FFF2-40B4-BE49-F238E27FC236}">
                <a16:creationId xmlns="" xmlns:a16="http://schemas.microsoft.com/office/drawing/2014/main" id="{F801A221-9D06-F7B5-C622-A1F12BE8E037}"/>
              </a:ext>
            </a:extLst>
          </p:cNvPr>
          <p:cNvSpPr>
            <a:spLocks noEditPoints="1"/>
          </p:cNvSpPr>
          <p:nvPr/>
        </p:nvSpPr>
        <p:spPr bwMode="auto">
          <a:xfrm>
            <a:off x="4940740" y="2099678"/>
            <a:ext cx="643864" cy="506987"/>
          </a:xfrm>
          <a:custGeom>
            <a:avLst/>
            <a:gdLst>
              <a:gd name="T0" fmla="*/ 6 w 260"/>
              <a:gd name="T1" fmla="*/ 197 h 223"/>
              <a:gd name="T2" fmla="*/ 28 w 260"/>
              <a:gd name="T3" fmla="*/ 184 h 223"/>
              <a:gd name="T4" fmla="*/ 48 w 260"/>
              <a:gd name="T5" fmla="*/ 140 h 223"/>
              <a:gd name="T6" fmla="*/ 68 w 260"/>
              <a:gd name="T7" fmla="*/ 184 h 223"/>
              <a:gd name="T8" fmla="*/ 96 w 260"/>
              <a:gd name="T9" fmla="*/ 189 h 223"/>
              <a:gd name="T10" fmla="*/ 108 w 260"/>
              <a:gd name="T11" fmla="*/ 159 h 223"/>
              <a:gd name="T12" fmla="*/ 154 w 260"/>
              <a:gd name="T13" fmla="*/ 159 h 223"/>
              <a:gd name="T14" fmla="*/ 166 w 260"/>
              <a:gd name="T15" fmla="*/ 189 h 223"/>
              <a:gd name="T16" fmla="*/ 179 w 260"/>
              <a:gd name="T17" fmla="*/ 189 h 223"/>
              <a:gd name="T18" fmla="*/ 214 w 260"/>
              <a:gd name="T19" fmla="*/ 140 h 223"/>
              <a:gd name="T20" fmla="*/ 233 w 260"/>
              <a:gd name="T21" fmla="*/ 184 h 223"/>
              <a:gd name="T22" fmla="*/ 260 w 260"/>
              <a:gd name="T23" fmla="*/ 222 h 223"/>
              <a:gd name="T24" fmla="*/ 245 w 260"/>
              <a:gd name="T25" fmla="*/ 197 h 223"/>
              <a:gd name="T26" fmla="*/ 210 w 260"/>
              <a:gd name="T27" fmla="*/ 195 h 223"/>
              <a:gd name="T28" fmla="*/ 180 w 260"/>
              <a:gd name="T29" fmla="*/ 199 h 223"/>
              <a:gd name="T30" fmla="*/ 164 w 260"/>
              <a:gd name="T31" fmla="*/ 199 h 223"/>
              <a:gd name="T32" fmla="*/ 135 w 260"/>
              <a:gd name="T33" fmla="*/ 195 h 223"/>
              <a:gd name="T34" fmla="*/ 100 w 260"/>
              <a:gd name="T35" fmla="*/ 197 h 223"/>
              <a:gd name="T36" fmla="*/ 85 w 260"/>
              <a:gd name="T37" fmla="*/ 223 h 223"/>
              <a:gd name="T38" fmla="*/ 62 w 260"/>
              <a:gd name="T39" fmla="*/ 191 h 223"/>
              <a:gd name="T40" fmla="*/ 34 w 260"/>
              <a:gd name="T41" fmla="*/ 191 h 223"/>
              <a:gd name="T42" fmla="*/ 11 w 260"/>
              <a:gd name="T43" fmla="*/ 223 h 223"/>
              <a:gd name="T44" fmla="*/ 36 w 260"/>
              <a:gd name="T45" fmla="*/ 180 h 223"/>
              <a:gd name="T46" fmla="*/ 60 w 260"/>
              <a:gd name="T47" fmla="*/ 180 h 223"/>
              <a:gd name="T48" fmla="*/ 48 w 260"/>
              <a:gd name="T49" fmla="*/ 148 h 223"/>
              <a:gd name="T50" fmla="*/ 116 w 260"/>
              <a:gd name="T51" fmla="*/ 160 h 223"/>
              <a:gd name="T52" fmla="*/ 133 w 260"/>
              <a:gd name="T53" fmla="*/ 187 h 223"/>
              <a:gd name="T54" fmla="*/ 131 w 260"/>
              <a:gd name="T55" fmla="*/ 148 h 223"/>
              <a:gd name="T56" fmla="*/ 202 w 260"/>
              <a:gd name="T57" fmla="*/ 180 h 223"/>
              <a:gd name="T58" fmla="*/ 226 w 260"/>
              <a:gd name="T59" fmla="*/ 180 h 223"/>
              <a:gd name="T60" fmla="*/ 3 w 260"/>
              <a:gd name="T61" fmla="*/ 161 h 223"/>
              <a:gd name="T62" fmla="*/ 19 w 260"/>
              <a:gd name="T63" fmla="*/ 47 h 223"/>
              <a:gd name="T64" fmla="*/ 63 w 260"/>
              <a:gd name="T65" fmla="*/ 20 h 223"/>
              <a:gd name="T66" fmla="*/ 55 w 260"/>
              <a:gd name="T67" fmla="*/ 54 h 223"/>
              <a:gd name="T68" fmla="*/ 83 w 260"/>
              <a:gd name="T69" fmla="*/ 89 h 223"/>
              <a:gd name="T70" fmla="*/ 188 w 260"/>
              <a:gd name="T71" fmla="*/ 61 h 223"/>
              <a:gd name="T72" fmla="*/ 123 w 260"/>
              <a:gd name="T73" fmla="*/ 95 h 223"/>
              <a:gd name="T74" fmla="*/ 65 w 260"/>
              <a:gd name="T75" fmla="*/ 119 h 223"/>
              <a:gd name="T76" fmla="*/ 70 w 260"/>
              <a:gd name="T77" fmla="*/ 112 h 223"/>
              <a:gd name="T78" fmla="*/ 113 w 260"/>
              <a:gd name="T79" fmla="*/ 93 h 223"/>
              <a:gd name="T80" fmla="*/ 72 w 260"/>
              <a:gd name="T81" fmla="*/ 85 h 223"/>
              <a:gd name="T82" fmla="*/ 9 w 260"/>
              <a:gd name="T83" fmla="*/ 89 h 223"/>
              <a:gd name="T84" fmla="*/ 37 w 260"/>
              <a:gd name="T85" fmla="*/ 9 h 223"/>
              <a:gd name="T86" fmla="*/ 38 w 260"/>
              <a:gd name="T87" fmla="*/ 51 h 223"/>
              <a:gd name="T88" fmla="*/ 55 w 260"/>
              <a:gd name="T89" fmla="*/ 22 h 223"/>
              <a:gd name="T90" fmla="*/ 241 w 260"/>
              <a:gd name="T91" fmla="*/ 134 h 223"/>
              <a:gd name="T92" fmla="*/ 237 w 260"/>
              <a:gd name="T93" fmla="*/ 126 h 223"/>
              <a:gd name="T94" fmla="*/ 68 w 260"/>
              <a:gd name="T95" fmla="*/ 6 h 223"/>
              <a:gd name="T96" fmla="*/ 246 w 260"/>
              <a:gd name="T9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23">
                <a:moveTo>
                  <a:pt x="11" y="223"/>
                </a:moveTo>
                <a:cubicBezTo>
                  <a:pt x="2" y="222"/>
                  <a:pt x="2" y="222"/>
                  <a:pt x="2" y="222"/>
                </a:cubicBezTo>
                <a:cubicBezTo>
                  <a:pt x="6" y="197"/>
                  <a:pt x="6" y="197"/>
                  <a:pt x="6" y="197"/>
                </a:cubicBezTo>
                <a:cubicBezTo>
                  <a:pt x="7" y="193"/>
                  <a:pt x="11" y="190"/>
                  <a:pt x="13" y="189"/>
                </a:cubicBezTo>
                <a:cubicBezTo>
                  <a:pt x="13" y="189"/>
                  <a:pt x="13" y="189"/>
                  <a:pt x="13" y="189"/>
                </a:cubicBezTo>
                <a:cubicBezTo>
                  <a:pt x="28" y="184"/>
                  <a:pt x="28" y="184"/>
                  <a:pt x="28" y="184"/>
                </a:cubicBezTo>
                <a:cubicBezTo>
                  <a:pt x="25" y="178"/>
                  <a:pt x="24" y="164"/>
                  <a:pt x="25" y="159"/>
                </a:cubicBezTo>
                <a:cubicBezTo>
                  <a:pt x="26" y="146"/>
                  <a:pt x="38" y="140"/>
                  <a:pt x="48" y="140"/>
                </a:cubicBezTo>
                <a:cubicBezTo>
                  <a:pt x="48" y="140"/>
                  <a:pt x="48" y="140"/>
                  <a:pt x="48" y="140"/>
                </a:cubicBezTo>
                <a:cubicBezTo>
                  <a:pt x="58" y="140"/>
                  <a:pt x="70" y="146"/>
                  <a:pt x="71" y="159"/>
                </a:cubicBezTo>
                <a:cubicBezTo>
                  <a:pt x="71" y="159"/>
                  <a:pt x="71" y="159"/>
                  <a:pt x="71" y="159"/>
                </a:cubicBezTo>
                <a:cubicBezTo>
                  <a:pt x="72" y="164"/>
                  <a:pt x="71" y="178"/>
                  <a:pt x="68" y="184"/>
                </a:cubicBezTo>
                <a:cubicBezTo>
                  <a:pt x="83" y="189"/>
                  <a:pt x="83" y="189"/>
                  <a:pt x="83" y="189"/>
                </a:cubicBezTo>
                <a:cubicBezTo>
                  <a:pt x="85" y="190"/>
                  <a:pt x="88" y="193"/>
                  <a:pt x="89" y="196"/>
                </a:cubicBezTo>
                <a:cubicBezTo>
                  <a:pt x="91" y="193"/>
                  <a:pt x="94" y="190"/>
                  <a:pt x="96" y="189"/>
                </a:cubicBezTo>
                <a:cubicBezTo>
                  <a:pt x="96" y="189"/>
                  <a:pt x="96" y="189"/>
                  <a:pt x="96" y="189"/>
                </a:cubicBezTo>
                <a:cubicBezTo>
                  <a:pt x="111" y="184"/>
                  <a:pt x="111" y="184"/>
                  <a:pt x="111" y="184"/>
                </a:cubicBezTo>
                <a:cubicBezTo>
                  <a:pt x="108" y="178"/>
                  <a:pt x="107" y="164"/>
                  <a:pt x="108" y="159"/>
                </a:cubicBezTo>
                <a:cubicBezTo>
                  <a:pt x="109" y="146"/>
                  <a:pt x="121" y="140"/>
                  <a:pt x="131" y="140"/>
                </a:cubicBezTo>
                <a:cubicBezTo>
                  <a:pt x="131" y="140"/>
                  <a:pt x="131" y="140"/>
                  <a:pt x="131" y="140"/>
                </a:cubicBezTo>
                <a:cubicBezTo>
                  <a:pt x="141" y="140"/>
                  <a:pt x="153" y="146"/>
                  <a:pt x="154" y="159"/>
                </a:cubicBezTo>
                <a:cubicBezTo>
                  <a:pt x="154" y="159"/>
                  <a:pt x="154" y="159"/>
                  <a:pt x="154" y="159"/>
                </a:cubicBezTo>
                <a:cubicBezTo>
                  <a:pt x="154" y="164"/>
                  <a:pt x="153" y="178"/>
                  <a:pt x="150" y="184"/>
                </a:cubicBezTo>
                <a:cubicBezTo>
                  <a:pt x="166" y="189"/>
                  <a:pt x="166" y="189"/>
                  <a:pt x="166" y="189"/>
                </a:cubicBezTo>
                <a:cubicBezTo>
                  <a:pt x="167" y="190"/>
                  <a:pt x="171" y="193"/>
                  <a:pt x="172" y="196"/>
                </a:cubicBezTo>
                <a:cubicBezTo>
                  <a:pt x="174" y="193"/>
                  <a:pt x="177" y="190"/>
                  <a:pt x="179" y="189"/>
                </a:cubicBezTo>
                <a:cubicBezTo>
                  <a:pt x="179" y="189"/>
                  <a:pt x="179" y="189"/>
                  <a:pt x="179" y="189"/>
                </a:cubicBezTo>
                <a:cubicBezTo>
                  <a:pt x="194" y="184"/>
                  <a:pt x="194" y="184"/>
                  <a:pt x="194" y="184"/>
                </a:cubicBezTo>
                <a:cubicBezTo>
                  <a:pt x="191" y="178"/>
                  <a:pt x="190" y="164"/>
                  <a:pt x="191" y="159"/>
                </a:cubicBezTo>
                <a:cubicBezTo>
                  <a:pt x="192" y="146"/>
                  <a:pt x="204" y="140"/>
                  <a:pt x="214" y="140"/>
                </a:cubicBezTo>
                <a:cubicBezTo>
                  <a:pt x="224" y="140"/>
                  <a:pt x="236" y="146"/>
                  <a:pt x="237" y="159"/>
                </a:cubicBezTo>
                <a:cubicBezTo>
                  <a:pt x="237" y="159"/>
                  <a:pt x="237" y="159"/>
                  <a:pt x="237" y="159"/>
                </a:cubicBezTo>
                <a:cubicBezTo>
                  <a:pt x="237" y="164"/>
                  <a:pt x="236" y="178"/>
                  <a:pt x="233" y="184"/>
                </a:cubicBezTo>
                <a:cubicBezTo>
                  <a:pt x="249" y="189"/>
                  <a:pt x="249" y="189"/>
                  <a:pt x="249" y="189"/>
                </a:cubicBezTo>
                <a:cubicBezTo>
                  <a:pt x="251" y="190"/>
                  <a:pt x="255" y="193"/>
                  <a:pt x="256" y="197"/>
                </a:cubicBezTo>
                <a:cubicBezTo>
                  <a:pt x="260" y="222"/>
                  <a:pt x="260" y="222"/>
                  <a:pt x="260" y="222"/>
                </a:cubicBezTo>
                <a:cubicBezTo>
                  <a:pt x="251" y="223"/>
                  <a:pt x="251" y="223"/>
                  <a:pt x="251" y="223"/>
                </a:cubicBezTo>
                <a:cubicBezTo>
                  <a:pt x="247" y="199"/>
                  <a:pt x="247" y="199"/>
                  <a:pt x="247" y="199"/>
                </a:cubicBezTo>
                <a:cubicBezTo>
                  <a:pt x="247" y="198"/>
                  <a:pt x="246" y="197"/>
                  <a:pt x="245" y="197"/>
                </a:cubicBezTo>
                <a:cubicBezTo>
                  <a:pt x="228" y="191"/>
                  <a:pt x="228" y="191"/>
                  <a:pt x="228" y="191"/>
                </a:cubicBezTo>
                <a:cubicBezTo>
                  <a:pt x="225" y="193"/>
                  <a:pt x="221" y="195"/>
                  <a:pt x="218" y="195"/>
                </a:cubicBezTo>
                <a:cubicBezTo>
                  <a:pt x="215" y="196"/>
                  <a:pt x="213" y="196"/>
                  <a:pt x="210" y="195"/>
                </a:cubicBezTo>
                <a:cubicBezTo>
                  <a:pt x="206" y="195"/>
                  <a:pt x="203" y="193"/>
                  <a:pt x="200" y="191"/>
                </a:cubicBezTo>
                <a:cubicBezTo>
                  <a:pt x="182" y="197"/>
                  <a:pt x="182" y="197"/>
                  <a:pt x="182" y="197"/>
                </a:cubicBezTo>
                <a:cubicBezTo>
                  <a:pt x="182" y="197"/>
                  <a:pt x="181" y="198"/>
                  <a:pt x="180" y="199"/>
                </a:cubicBezTo>
                <a:cubicBezTo>
                  <a:pt x="177" y="223"/>
                  <a:pt x="177" y="223"/>
                  <a:pt x="177" y="223"/>
                </a:cubicBezTo>
                <a:cubicBezTo>
                  <a:pt x="168" y="223"/>
                  <a:pt x="168" y="223"/>
                  <a:pt x="168" y="223"/>
                </a:cubicBezTo>
                <a:cubicBezTo>
                  <a:pt x="164" y="199"/>
                  <a:pt x="164" y="199"/>
                  <a:pt x="164" y="199"/>
                </a:cubicBezTo>
                <a:cubicBezTo>
                  <a:pt x="164" y="198"/>
                  <a:pt x="163" y="197"/>
                  <a:pt x="162" y="197"/>
                </a:cubicBezTo>
                <a:cubicBezTo>
                  <a:pt x="145" y="191"/>
                  <a:pt x="145" y="191"/>
                  <a:pt x="145" y="191"/>
                </a:cubicBezTo>
                <a:cubicBezTo>
                  <a:pt x="142" y="193"/>
                  <a:pt x="138" y="195"/>
                  <a:pt x="135" y="195"/>
                </a:cubicBezTo>
                <a:cubicBezTo>
                  <a:pt x="132" y="196"/>
                  <a:pt x="130" y="196"/>
                  <a:pt x="127" y="195"/>
                </a:cubicBezTo>
                <a:cubicBezTo>
                  <a:pt x="124" y="195"/>
                  <a:pt x="120" y="193"/>
                  <a:pt x="117" y="191"/>
                </a:cubicBezTo>
                <a:cubicBezTo>
                  <a:pt x="100" y="197"/>
                  <a:pt x="100" y="197"/>
                  <a:pt x="100" y="197"/>
                </a:cubicBezTo>
                <a:cubicBezTo>
                  <a:pt x="99" y="197"/>
                  <a:pt x="98" y="198"/>
                  <a:pt x="97" y="199"/>
                </a:cubicBezTo>
                <a:cubicBezTo>
                  <a:pt x="94" y="223"/>
                  <a:pt x="94" y="223"/>
                  <a:pt x="94" y="223"/>
                </a:cubicBezTo>
                <a:cubicBezTo>
                  <a:pt x="85" y="223"/>
                  <a:pt x="85" y="223"/>
                  <a:pt x="85" y="223"/>
                </a:cubicBezTo>
                <a:cubicBezTo>
                  <a:pt x="81" y="199"/>
                  <a:pt x="81" y="199"/>
                  <a:pt x="81" y="199"/>
                </a:cubicBezTo>
                <a:cubicBezTo>
                  <a:pt x="81" y="198"/>
                  <a:pt x="80" y="197"/>
                  <a:pt x="79" y="197"/>
                </a:cubicBezTo>
                <a:cubicBezTo>
                  <a:pt x="62" y="191"/>
                  <a:pt x="62" y="191"/>
                  <a:pt x="62" y="191"/>
                </a:cubicBezTo>
                <a:cubicBezTo>
                  <a:pt x="59" y="193"/>
                  <a:pt x="56" y="195"/>
                  <a:pt x="52" y="195"/>
                </a:cubicBezTo>
                <a:cubicBezTo>
                  <a:pt x="49" y="196"/>
                  <a:pt x="47" y="196"/>
                  <a:pt x="44" y="195"/>
                </a:cubicBezTo>
                <a:cubicBezTo>
                  <a:pt x="41" y="195"/>
                  <a:pt x="37" y="193"/>
                  <a:pt x="34" y="191"/>
                </a:cubicBezTo>
                <a:cubicBezTo>
                  <a:pt x="17" y="197"/>
                  <a:pt x="17" y="197"/>
                  <a:pt x="17" y="197"/>
                </a:cubicBezTo>
                <a:cubicBezTo>
                  <a:pt x="16" y="197"/>
                  <a:pt x="15" y="198"/>
                  <a:pt x="15" y="199"/>
                </a:cubicBezTo>
                <a:lnTo>
                  <a:pt x="11" y="223"/>
                </a:lnTo>
                <a:close/>
                <a:moveTo>
                  <a:pt x="48" y="148"/>
                </a:moveTo>
                <a:cubicBezTo>
                  <a:pt x="41" y="148"/>
                  <a:pt x="34" y="152"/>
                  <a:pt x="33" y="160"/>
                </a:cubicBezTo>
                <a:cubicBezTo>
                  <a:pt x="33" y="165"/>
                  <a:pt x="34" y="176"/>
                  <a:pt x="36" y="180"/>
                </a:cubicBezTo>
                <a:cubicBezTo>
                  <a:pt x="37" y="183"/>
                  <a:pt x="41" y="186"/>
                  <a:pt x="46" y="187"/>
                </a:cubicBezTo>
                <a:cubicBezTo>
                  <a:pt x="48" y="187"/>
                  <a:pt x="48" y="187"/>
                  <a:pt x="50" y="187"/>
                </a:cubicBezTo>
                <a:cubicBezTo>
                  <a:pt x="55" y="186"/>
                  <a:pt x="59" y="183"/>
                  <a:pt x="60" y="180"/>
                </a:cubicBezTo>
                <a:cubicBezTo>
                  <a:pt x="62" y="176"/>
                  <a:pt x="63" y="165"/>
                  <a:pt x="63" y="160"/>
                </a:cubicBezTo>
                <a:cubicBezTo>
                  <a:pt x="63" y="160"/>
                  <a:pt x="63" y="160"/>
                  <a:pt x="63" y="160"/>
                </a:cubicBezTo>
                <a:cubicBezTo>
                  <a:pt x="62" y="152"/>
                  <a:pt x="55" y="148"/>
                  <a:pt x="48" y="148"/>
                </a:cubicBezTo>
                <a:cubicBezTo>
                  <a:pt x="48" y="148"/>
                  <a:pt x="48" y="148"/>
                  <a:pt x="48" y="148"/>
                </a:cubicBezTo>
                <a:close/>
                <a:moveTo>
                  <a:pt x="131" y="148"/>
                </a:moveTo>
                <a:cubicBezTo>
                  <a:pt x="124" y="148"/>
                  <a:pt x="117" y="152"/>
                  <a:pt x="116" y="160"/>
                </a:cubicBezTo>
                <a:cubicBezTo>
                  <a:pt x="116" y="165"/>
                  <a:pt x="117" y="176"/>
                  <a:pt x="119" y="180"/>
                </a:cubicBezTo>
                <a:cubicBezTo>
                  <a:pt x="120" y="183"/>
                  <a:pt x="124" y="186"/>
                  <a:pt x="129" y="187"/>
                </a:cubicBezTo>
                <a:cubicBezTo>
                  <a:pt x="131" y="187"/>
                  <a:pt x="131" y="187"/>
                  <a:pt x="133" y="187"/>
                </a:cubicBezTo>
                <a:cubicBezTo>
                  <a:pt x="138" y="186"/>
                  <a:pt x="141" y="183"/>
                  <a:pt x="143" y="180"/>
                </a:cubicBezTo>
                <a:cubicBezTo>
                  <a:pt x="145" y="176"/>
                  <a:pt x="146" y="165"/>
                  <a:pt x="146" y="160"/>
                </a:cubicBezTo>
                <a:cubicBezTo>
                  <a:pt x="145" y="152"/>
                  <a:pt x="138" y="148"/>
                  <a:pt x="131" y="148"/>
                </a:cubicBezTo>
                <a:close/>
                <a:moveTo>
                  <a:pt x="214" y="148"/>
                </a:moveTo>
                <a:cubicBezTo>
                  <a:pt x="207" y="148"/>
                  <a:pt x="200" y="152"/>
                  <a:pt x="199" y="160"/>
                </a:cubicBezTo>
                <a:cubicBezTo>
                  <a:pt x="199" y="165"/>
                  <a:pt x="200" y="176"/>
                  <a:pt x="202" y="180"/>
                </a:cubicBezTo>
                <a:cubicBezTo>
                  <a:pt x="203" y="183"/>
                  <a:pt x="207" y="186"/>
                  <a:pt x="212" y="187"/>
                </a:cubicBezTo>
                <a:cubicBezTo>
                  <a:pt x="213" y="187"/>
                  <a:pt x="214" y="187"/>
                  <a:pt x="216" y="187"/>
                </a:cubicBezTo>
                <a:cubicBezTo>
                  <a:pt x="221" y="186"/>
                  <a:pt x="224" y="183"/>
                  <a:pt x="226" y="180"/>
                </a:cubicBezTo>
                <a:cubicBezTo>
                  <a:pt x="228" y="176"/>
                  <a:pt x="229" y="165"/>
                  <a:pt x="228" y="160"/>
                </a:cubicBezTo>
                <a:cubicBezTo>
                  <a:pt x="228" y="152"/>
                  <a:pt x="221" y="148"/>
                  <a:pt x="214" y="148"/>
                </a:cubicBezTo>
                <a:close/>
                <a:moveTo>
                  <a:pt x="3" y="161"/>
                </a:moveTo>
                <a:cubicBezTo>
                  <a:pt x="0" y="89"/>
                  <a:pt x="0" y="89"/>
                  <a:pt x="0" y="89"/>
                </a:cubicBezTo>
                <a:cubicBezTo>
                  <a:pt x="0" y="74"/>
                  <a:pt x="8" y="57"/>
                  <a:pt x="23" y="52"/>
                </a:cubicBezTo>
                <a:cubicBezTo>
                  <a:pt x="21" y="51"/>
                  <a:pt x="20" y="49"/>
                  <a:pt x="19" y="47"/>
                </a:cubicBezTo>
                <a:cubicBezTo>
                  <a:pt x="15" y="41"/>
                  <a:pt x="13" y="27"/>
                  <a:pt x="13" y="21"/>
                </a:cubicBezTo>
                <a:cubicBezTo>
                  <a:pt x="14" y="9"/>
                  <a:pt x="23" y="0"/>
                  <a:pt x="37" y="0"/>
                </a:cubicBezTo>
                <a:cubicBezTo>
                  <a:pt x="51" y="0"/>
                  <a:pt x="62" y="8"/>
                  <a:pt x="63" y="20"/>
                </a:cubicBezTo>
                <a:cubicBezTo>
                  <a:pt x="63" y="20"/>
                  <a:pt x="63" y="20"/>
                  <a:pt x="63" y="20"/>
                </a:cubicBezTo>
                <a:cubicBezTo>
                  <a:pt x="64" y="26"/>
                  <a:pt x="64" y="41"/>
                  <a:pt x="61" y="47"/>
                </a:cubicBezTo>
                <a:cubicBezTo>
                  <a:pt x="60" y="49"/>
                  <a:pt x="58" y="52"/>
                  <a:pt x="55" y="54"/>
                </a:cubicBezTo>
                <a:cubicBezTo>
                  <a:pt x="60" y="56"/>
                  <a:pt x="65" y="58"/>
                  <a:pt x="68" y="60"/>
                </a:cubicBezTo>
                <a:cubicBezTo>
                  <a:pt x="73" y="67"/>
                  <a:pt x="76" y="74"/>
                  <a:pt x="80" y="82"/>
                </a:cubicBezTo>
                <a:cubicBezTo>
                  <a:pt x="81" y="84"/>
                  <a:pt x="82" y="87"/>
                  <a:pt x="83" y="89"/>
                </a:cubicBezTo>
                <a:cubicBezTo>
                  <a:pt x="111" y="85"/>
                  <a:pt x="111" y="85"/>
                  <a:pt x="111" y="85"/>
                </a:cubicBezTo>
                <a:cubicBezTo>
                  <a:pt x="114" y="85"/>
                  <a:pt x="117" y="86"/>
                  <a:pt x="119" y="87"/>
                </a:cubicBezTo>
                <a:cubicBezTo>
                  <a:pt x="188" y="61"/>
                  <a:pt x="188" y="61"/>
                  <a:pt x="188" y="61"/>
                </a:cubicBezTo>
                <a:cubicBezTo>
                  <a:pt x="191" y="69"/>
                  <a:pt x="191" y="69"/>
                  <a:pt x="191" y="69"/>
                </a:cubicBezTo>
                <a:cubicBezTo>
                  <a:pt x="123" y="95"/>
                  <a:pt x="123" y="95"/>
                  <a:pt x="123" y="95"/>
                </a:cubicBezTo>
                <a:cubicBezTo>
                  <a:pt x="123" y="95"/>
                  <a:pt x="123" y="95"/>
                  <a:pt x="123" y="95"/>
                </a:cubicBezTo>
                <a:cubicBezTo>
                  <a:pt x="124" y="102"/>
                  <a:pt x="121" y="111"/>
                  <a:pt x="114" y="112"/>
                </a:cubicBezTo>
                <a:cubicBezTo>
                  <a:pt x="69" y="121"/>
                  <a:pt x="69" y="121"/>
                  <a:pt x="69" y="121"/>
                </a:cubicBezTo>
                <a:cubicBezTo>
                  <a:pt x="65" y="119"/>
                  <a:pt x="65" y="119"/>
                  <a:pt x="65" y="119"/>
                </a:cubicBezTo>
                <a:cubicBezTo>
                  <a:pt x="48" y="93"/>
                  <a:pt x="48" y="93"/>
                  <a:pt x="48" y="93"/>
                </a:cubicBezTo>
                <a:cubicBezTo>
                  <a:pt x="56" y="89"/>
                  <a:pt x="56" y="89"/>
                  <a:pt x="56" y="89"/>
                </a:cubicBezTo>
                <a:cubicBezTo>
                  <a:pt x="70" y="112"/>
                  <a:pt x="70" y="112"/>
                  <a:pt x="70" y="112"/>
                </a:cubicBezTo>
                <a:cubicBezTo>
                  <a:pt x="112" y="104"/>
                  <a:pt x="112" y="104"/>
                  <a:pt x="112" y="104"/>
                </a:cubicBezTo>
                <a:cubicBezTo>
                  <a:pt x="114" y="104"/>
                  <a:pt x="115" y="100"/>
                  <a:pt x="114" y="97"/>
                </a:cubicBezTo>
                <a:cubicBezTo>
                  <a:pt x="114" y="95"/>
                  <a:pt x="113" y="93"/>
                  <a:pt x="113" y="93"/>
                </a:cubicBezTo>
                <a:cubicBezTo>
                  <a:pt x="81" y="98"/>
                  <a:pt x="81" y="98"/>
                  <a:pt x="81" y="98"/>
                </a:cubicBezTo>
                <a:cubicBezTo>
                  <a:pt x="77" y="95"/>
                  <a:pt x="77" y="95"/>
                  <a:pt x="77" y="95"/>
                </a:cubicBezTo>
                <a:cubicBezTo>
                  <a:pt x="75" y="92"/>
                  <a:pt x="73" y="89"/>
                  <a:pt x="72" y="85"/>
                </a:cubicBezTo>
                <a:cubicBezTo>
                  <a:pt x="69" y="78"/>
                  <a:pt x="66" y="71"/>
                  <a:pt x="61" y="66"/>
                </a:cubicBezTo>
                <a:cubicBezTo>
                  <a:pt x="57" y="62"/>
                  <a:pt x="36" y="58"/>
                  <a:pt x="26" y="60"/>
                </a:cubicBezTo>
                <a:cubicBezTo>
                  <a:pt x="15" y="62"/>
                  <a:pt x="8" y="77"/>
                  <a:pt x="9" y="89"/>
                </a:cubicBezTo>
                <a:cubicBezTo>
                  <a:pt x="12" y="160"/>
                  <a:pt x="12" y="160"/>
                  <a:pt x="12" y="160"/>
                </a:cubicBezTo>
                <a:lnTo>
                  <a:pt x="3" y="161"/>
                </a:lnTo>
                <a:close/>
                <a:moveTo>
                  <a:pt x="37" y="9"/>
                </a:moveTo>
                <a:cubicBezTo>
                  <a:pt x="30" y="9"/>
                  <a:pt x="22" y="12"/>
                  <a:pt x="22" y="21"/>
                </a:cubicBezTo>
                <a:cubicBezTo>
                  <a:pt x="21" y="26"/>
                  <a:pt x="23" y="39"/>
                  <a:pt x="26" y="43"/>
                </a:cubicBezTo>
                <a:cubicBezTo>
                  <a:pt x="28" y="46"/>
                  <a:pt x="33" y="50"/>
                  <a:pt x="38" y="51"/>
                </a:cubicBezTo>
                <a:cubicBezTo>
                  <a:pt x="40" y="51"/>
                  <a:pt x="40" y="51"/>
                  <a:pt x="43" y="51"/>
                </a:cubicBezTo>
                <a:cubicBezTo>
                  <a:pt x="48" y="50"/>
                  <a:pt x="52" y="46"/>
                  <a:pt x="53" y="43"/>
                </a:cubicBezTo>
                <a:cubicBezTo>
                  <a:pt x="55" y="39"/>
                  <a:pt x="56" y="27"/>
                  <a:pt x="55" y="22"/>
                </a:cubicBezTo>
                <a:cubicBezTo>
                  <a:pt x="55" y="22"/>
                  <a:pt x="55" y="22"/>
                  <a:pt x="55" y="22"/>
                </a:cubicBezTo>
                <a:cubicBezTo>
                  <a:pt x="53" y="12"/>
                  <a:pt x="45" y="9"/>
                  <a:pt x="37" y="9"/>
                </a:cubicBezTo>
                <a:close/>
                <a:moveTo>
                  <a:pt x="241" y="134"/>
                </a:moveTo>
                <a:cubicBezTo>
                  <a:pt x="80" y="134"/>
                  <a:pt x="80" y="134"/>
                  <a:pt x="80" y="134"/>
                </a:cubicBezTo>
                <a:cubicBezTo>
                  <a:pt x="80" y="126"/>
                  <a:pt x="80" y="126"/>
                  <a:pt x="80" y="126"/>
                </a:cubicBezTo>
                <a:cubicBezTo>
                  <a:pt x="237" y="126"/>
                  <a:pt x="237" y="126"/>
                  <a:pt x="237" y="126"/>
                </a:cubicBezTo>
                <a:cubicBezTo>
                  <a:pt x="237" y="14"/>
                  <a:pt x="237" y="14"/>
                  <a:pt x="237" y="14"/>
                </a:cubicBezTo>
                <a:cubicBezTo>
                  <a:pt x="68" y="14"/>
                  <a:pt x="68" y="14"/>
                  <a:pt x="68" y="14"/>
                </a:cubicBezTo>
                <a:cubicBezTo>
                  <a:pt x="68" y="6"/>
                  <a:pt x="68" y="6"/>
                  <a:pt x="68" y="6"/>
                </a:cubicBezTo>
                <a:cubicBezTo>
                  <a:pt x="241" y="6"/>
                  <a:pt x="241" y="6"/>
                  <a:pt x="241" y="6"/>
                </a:cubicBezTo>
                <a:cubicBezTo>
                  <a:pt x="246" y="10"/>
                  <a:pt x="246" y="10"/>
                  <a:pt x="246" y="10"/>
                </a:cubicBezTo>
                <a:cubicBezTo>
                  <a:pt x="246" y="130"/>
                  <a:pt x="246" y="130"/>
                  <a:pt x="246" y="130"/>
                </a:cubicBezTo>
                <a:lnTo>
                  <a:pt x="241" y="134"/>
                </a:lnTo>
                <a:close/>
              </a:path>
            </a:pathLst>
          </a:custGeom>
          <a:solidFill>
            <a:schemeClr val="accent6"/>
          </a:solidFill>
          <a:ln>
            <a:noFill/>
          </a:ln>
        </p:spPr>
        <p:txBody>
          <a:bodyPr vert="horz" wrap="square" lIns="84406" tIns="42203" rIns="84406" bIns="42203" numCol="1" anchor="t" anchorCtr="0" compatLnSpc="1">
            <a:prstTxWarp prst="textNoShape">
              <a:avLst/>
            </a:prstTxWarp>
          </a:bodyPr>
          <a:lstStyle/>
          <a:p>
            <a:endParaRPr lang="en-US" sz="1662" dirty="0">
              <a:latin typeface="Book Antiqua" panose="02040602050305030304" pitchFamily="18" charset="0"/>
            </a:endParaRPr>
          </a:p>
        </p:txBody>
      </p:sp>
      <p:sp>
        <p:nvSpPr>
          <p:cNvPr id="5" name="Rectangle 4">
            <a:extLst>
              <a:ext uri="{FF2B5EF4-FFF2-40B4-BE49-F238E27FC236}">
                <a16:creationId xmlns="" xmlns:a16="http://schemas.microsoft.com/office/drawing/2014/main" id="{ECBDE400-0D1B-AD19-FAD8-0F081E69E87F}"/>
              </a:ext>
            </a:extLst>
          </p:cNvPr>
          <p:cNvSpPr/>
          <p:nvPr/>
        </p:nvSpPr>
        <p:spPr>
          <a:xfrm>
            <a:off x="5719882" y="3673029"/>
            <a:ext cx="3765393" cy="738664"/>
          </a:xfrm>
          <a:prstGeom prst="rect">
            <a:avLst/>
          </a:prstGeom>
        </p:spPr>
        <p:txBody>
          <a:bodyPr wrap="square">
            <a:spAutoFit/>
          </a:bodyPr>
          <a:lstStyle/>
          <a:p>
            <a:pPr lvl="0"/>
            <a:r>
              <a:rPr lang="en-GB" b="1" dirty="0">
                <a:solidFill>
                  <a:schemeClr val="tx1"/>
                </a:solidFill>
                <a:latin typeface="Book Antiqua" panose="02040602050305030304" pitchFamily="18" charset="0"/>
              </a:rPr>
              <a:t>Capacity of various consortium members </a:t>
            </a:r>
            <a:r>
              <a:rPr lang="en-GB" dirty="0">
                <a:solidFill>
                  <a:schemeClr val="tx1"/>
                </a:solidFill>
                <a:latin typeface="Book Antiqua" panose="02040602050305030304" pitchFamily="18" charset="0"/>
              </a:rPr>
              <a:t>to operate under a rigorous results-oriented framework</a:t>
            </a:r>
          </a:p>
        </p:txBody>
      </p:sp>
      <p:grpSp>
        <p:nvGrpSpPr>
          <p:cNvPr id="6" name="Group 5">
            <a:extLst>
              <a:ext uri="{FF2B5EF4-FFF2-40B4-BE49-F238E27FC236}">
                <a16:creationId xmlns="" xmlns:a16="http://schemas.microsoft.com/office/drawing/2014/main" id="{FB64F567-BF1B-E5E2-84C3-48A21E3A0EEE}"/>
              </a:ext>
            </a:extLst>
          </p:cNvPr>
          <p:cNvGrpSpPr/>
          <p:nvPr/>
        </p:nvGrpSpPr>
        <p:grpSpPr>
          <a:xfrm>
            <a:off x="4940740" y="3788867"/>
            <a:ext cx="643864" cy="506987"/>
            <a:chOff x="8278813" y="1957388"/>
            <a:chExt cx="1165225" cy="1158875"/>
          </a:xfrm>
          <a:solidFill>
            <a:schemeClr val="accent6"/>
          </a:solidFill>
        </p:grpSpPr>
        <p:sp>
          <p:nvSpPr>
            <p:cNvPr id="7" name="Freeform 17">
              <a:extLst>
                <a:ext uri="{FF2B5EF4-FFF2-40B4-BE49-F238E27FC236}">
                  <a16:creationId xmlns="" xmlns:a16="http://schemas.microsoft.com/office/drawing/2014/main" id="{61EA43B0-F33F-1140-BA7A-B080277B6C72}"/>
                </a:ext>
              </a:extLst>
            </p:cNvPr>
            <p:cNvSpPr>
              <a:spLocks noEditPoints="1"/>
            </p:cNvSpPr>
            <p:nvPr/>
          </p:nvSpPr>
          <p:spPr bwMode="auto">
            <a:xfrm>
              <a:off x="8693150" y="2085975"/>
              <a:ext cx="333375" cy="315913"/>
            </a:xfrm>
            <a:custGeom>
              <a:avLst/>
              <a:gdLst>
                <a:gd name="T0" fmla="*/ 175 w 188"/>
                <a:gd name="T1" fmla="*/ 57 h 178"/>
                <a:gd name="T2" fmla="*/ 127 w 188"/>
                <a:gd name="T3" fmla="*/ 50 h 178"/>
                <a:gd name="T4" fmla="*/ 106 w 188"/>
                <a:gd name="T5" fmla="*/ 8 h 178"/>
                <a:gd name="T6" fmla="*/ 94 w 188"/>
                <a:gd name="T7" fmla="*/ 0 h 178"/>
                <a:gd name="T8" fmla="*/ 81 w 188"/>
                <a:gd name="T9" fmla="*/ 8 h 178"/>
                <a:gd name="T10" fmla="*/ 60 w 188"/>
                <a:gd name="T11" fmla="*/ 50 h 178"/>
                <a:gd name="T12" fmla="*/ 13 w 188"/>
                <a:gd name="T13" fmla="*/ 57 h 178"/>
                <a:gd name="T14" fmla="*/ 2 w 188"/>
                <a:gd name="T15" fmla="*/ 67 h 178"/>
                <a:gd name="T16" fmla="*/ 5 w 188"/>
                <a:gd name="T17" fmla="*/ 81 h 178"/>
                <a:gd name="T18" fmla="*/ 39 w 188"/>
                <a:gd name="T19" fmla="*/ 114 h 178"/>
                <a:gd name="T20" fmla="*/ 31 w 188"/>
                <a:gd name="T21" fmla="*/ 161 h 178"/>
                <a:gd name="T22" fmla="*/ 37 w 188"/>
                <a:gd name="T23" fmla="*/ 175 h 178"/>
                <a:gd name="T24" fmla="*/ 52 w 188"/>
                <a:gd name="T25" fmla="*/ 176 h 178"/>
                <a:gd name="T26" fmla="*/ 94 w 188"/>
                <a:gd name="T27" fmla="*/ 154 h 178"/>
                <a:gd name="T28" fmla="*/ 136 w 188"/>
                <a:gd name="T29" fmla="*/ 176 h 178"/>
                <a:gd name="T30" fmla="*/ 142 w 188"/>
                <a:gd name="T31" fmla="*/ 178 h 178"/>
                <a:gd name="T32" fmla="*/ 151 w 188"/>
                <a:gd name="T33" fmla="*/ 175 h 178"/>
                <a:gd name="T34" fmla="*/ 156 w 188"/>
                <a:gd name="T35" fmla="*/ 161 h 178"/>
                <a:gd name="T36" fmla="*/ 148 w 188"/>
                <a:gd name="T37" fmla="*/ 114 h 178"/>
                <a:gd name="T38" fmla="*/ 182 w 188"/>
                <a:gd name="T39" fmla="*/ 81 h 178"/>
                <a:gd name="T40" fmla="*/ 186 w 188"/>
                <a:gd name="T41" fmla="*/ 67 h 178"/>
                <a:gd name="T42" fmla="*/ 175 w 188"/>
                <a:gd name="T43" fmla="*/ 57 h 178"/>
                <a:gd name="T44" fmla="*/ 123 w 188"/>
                <a:gd name="T45" fmla="*/ 99 h 178"/>
                <a:gd name="T46" fmla="*/ 119 w 188"/>
                <a:gd name="T47" fmla="*/ 112 h 178"/>
                <a:gd name="T48" fmla="*/ 124 w 188"/>
                <a:gd name="T49" fmla="*/ 138 h 178"/>
                <a:gd name="T50" fmla="*/ 100 w 188"/>
                <a:gd name="T51" fmla="*/ 126 h 178"/>
                <a:gd name="T52" fmla="*/ 94 w 188"/>
                <a:gd name="T53" fmla="*/ 124 h 178"/>
                <a:gd name="T54" fmla="*/ 87 w 188"/>
                <a:gd name="T55" fmla="*/ 126 h 178"/>
                <a:gd name="T56" fmla="*/ 64 w 188"/>
                <a:gd name="T57" fmla="*/ 138 h 178"/>
                <a:gd name="T58" fmla="*/ 68 w 188"/>
                <a:gd name="T59" fmla="*/ 112 h 178"/>
                <a:gd name="T60" fmla="*/ 64 w 188"/>
                <a:gd name="T61" fmla="*/ 99 h 178"/>
                <a:gd name="T62" fmla="*/ 45 w 188"/>
                <a:gd name="T63" fmla="*/ 81 h 178"/>
                <a:gd name="T64" fmla="*/ 71 w 188"/>
                <a:gd name="T65" fmla="*/ 77 h 178"/>
                <a:gd name="T66" fmla="*/ 82 w 188"/>
                <a:gd name="T67" fmla="*/ 69 h 178"/>
                <a:gd name="T68" fmla="*/ 94 w 188"/>
                <a:gd name="T69" fmla="*/ 45 h 178"/>
                <a:gd name="T70" fmla="*/ 106 w 188"/>
                <a:gd name="T71" fmla="*/ 69 h 178"/>
                <a:gd name="T72" fmla="*/ 116 w 188"/>
                <a:gd name="T73" fmla="*/ 77 h 178"/>
                <a:gd name="T74" fmla="*/ 142 w 188"/>
                <a:gd name="T75" fmla="*/ 81 h 178"/>
                <a:gd name="T76" fmla="*/ 123 w 188"/>
                <a:gd name="T77" fmla="*/ 9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78">
                  <a:moveTo>
                    <a:pt x="175" y="57"/>
                  </a:moveTo>
                  <a:cubicBezTo>
                    <a:pt x="127" y="50"/>
                    <a:pt x="127" y="50"/>
                    <a:pt x="127" y="50"/>
                  </a:cubicBezTo>
                  <a:cubicBezTo>
                    <a:pt x="106" y="8"/>
                    <a:pt x="106" y="8"/>
                    <a:pt x="106" y="8"/>
                  </a:cubicBezTo>
                  <a:cubicBezTo>
                    <a:pt x="104" y="3"/>
                    <a:pt x="99" y="0"/>
                    <a:pt x="94" y="0"/>
                  </a:cubicBezTo>
                  <a:cubicBezTo>
                    <a:pt x="88" y="0"/>
                    <a:pt x="84" y="3"/>
                    <a:pt x="81" y="8"/>
                  </a:cubicBezTo>
                  <a:cubicBezTo>
                    <a:pt x="60" y="50"/>
                    <a:pt x="60" y="50"/>
                    <a:pt x="60" y="50"/>
                  </a:cubicBezTo>
                  <a:cubicBezTo>
                    <a:pt x="13" y="57"/>
                    <a:pt x="13" y="57"/>
                    <a:pt x="13" y="57"/>
                  </a:cubicBezTo>
                  <a:cubicBezTo>
                    <a:pt x="8" y="58"/>
                    <a:pt x="3" y="62"/>
                    <a:pt x="2" y="67"/>
                  </a:cubicBezTo>
                  <a:cubicBezTo>
                    <a:pt x="0" y="72"/>
                    <a:pt x="1" y="77"/>
                    <a:pt x="5" y="81"/>
                  </a:cubicBezTo>
                  <a:cubicBezTo>
                    <a:pt x="39" y="114"/>
                    <a:pt x="39" y="114"/>
                    <a:pt x="39" y="114"/>
                  </a:cubicBezTo>
                  <a:cubicBezTo>
                    <a:pt x="31" y="161"/>
                    <a:pt x="31" y="161"/>
                    <a:pt x="31" y="161"/>
                  </a:cubicBezTo>
                  <a:cubicBezTo>
                    <a:pt x="30" y="166"/>
                    <a:pt x="33" y="172"/>
                    <a:pt x="37" y="175"/>
                  </a:cubicBezTo>
                  <a:cubicBezTo>
                    <a:pt x="41" y="178"/>
                    <a:pt x="47" y="178"/>
                    <a:pt x="52" y="176"/>
                  </a:cubicBezTo>
                  <a:cubicBezTo>
                    <a:pt x="94" y="154"/>
                    <a:pt x="94" y="154"/>
                    <a:pt x="94" y="154"/>
                  </a:cubicBezTo>
                  <a:cubicBezTo>
                    <a:pt x="136" y="176"/>
                    <a:pt x="136" y="176"/>
                    <a:pt x="136" y="176"/>
                  </a:cubicBezTo>
                  <a:cubicBezTo>
                    <a:pt x="138" y="177"/>
                    <a:pt x="140" y="178"/>
                    <a:pt x="142" y="178"/>
                  </a:cubicBezTo>
                  <a:cubicBezTo>
                    <a:pt x="145" y="178"/>
                    <a:pt x="148" y="177"/>
                    <a:pt x="151" y="175"/>
                  </a:cubicBezTo>
                  <a:cubicBezTo>
                    <a:pt x="155" y="172"/>
                    <a:pt x="157" y="166"/>
                    <a:pt x="156" y="161"/>
                  </a:cubicBezTo>
                  <a:cubicBezTo>
                    <a:pt x="148" y="114"/>
                    <a:pt x="148" y="114"/>
                    <a:pt x="148" y="114"/>
                  </a:cubicBezTo>
                  <a:cubicBezTo>
                    <a:pt x="182" y="81"/>
                    <a:pt x="182" y="81"/>
                    <a:pt x="182" y="81"/>
                  </a:cubicBezTo>
                  <a:cubicBezTo>
                    <a:pt x="186" y="77"/>
                    <a:pt x="188" y="72"/>
                    <a:pt x="186" y="67"/>
                  </a:cubicBezTo>
                  <a:cubicBezTo>
                    <a:pt x="184" y="62"/>
                    <a:pt x="180" y="58"/>
                    <a:pt x="175" y="57"/>
                  </a:cubicBezTo>
                  <a:close/>
                  <a:moveTo>
                    <a:pt x="123" y="99"/>
                  </a:moveTo>
                  <a:cubicBezTo>
                    <a:pt x="120" y="103"/>
                    <a:pt x="119" y="107"/>
                    <a:pt x="119" y="112"/>
                  </a:cubicBezTo>
                  <a:cubicBezTo>
                    <a:pt x="124" y="138"/>
                    <a:pt x="124" y="138"/>
                    <a:pt x="124" y="138"/>
                  </a:cubicBezTo>
                  <a:cubicBezTo>
                    <a:pt x="100" y="126"/>
                    <a:pt x="100" y="126"/>
                    <a:pt x="100" y="126"/>
                  </a:cubicBezTo>
                  <a:cubicBezTo>
                    <a:pt x="98" y="125"/>
                    <a:pt x="96" y="124"/>
                    <a:pt x="94" y="124"/>
                  </a:cubicBezTo>
                  <a:cubicBezTo>
                    <a:pt x="92" y="124"/>
                    <a:pt x="89" y="125"/>
                    <a:pt x="87" y="126"/>
                  </a:cubicBezTo>
                  <a:cubicBezTo>
                    <a:pt x="64" y="138"/>
                    <a:pt x="64" y="138"/>
                    <a:pt x="64" y="138"/>
                  </a:cubicBezTo>
                  <a:cubicBezTo>
                    <a:pt x="68" y="112"/>
                    <a:pt x="68" y="112"/>
                    <a:pt x="68" y="112"/>
                  </a:cubicBezTo>
                  <a:cubicBezTo>
                    <a:pt x="69" y="107"/>
                    <a:pt x="67" y="103"/>
                    <a:pt x="64" y="99"/>
                  </a:cubicBezTo>
                  <a:cubicBezTo>
                    <a:pt x="45" y="81"/>
                    <a:pt x="45" y="81"/>
                    <a:pt x="45" y="81"/>
                  </a:cubicBezTo>
                  <a:cubicBezTo>
                    <a:pt x="71" y="77"/>
                    <a:pt x="71" y="77"/>
                    <a:pt x="71" y="77"/>
                  </a:cubicBezTo>
                  <a:cubicBezTo>
                    <a:pt x="76" y="76"/>
                    <a:pt x="80" y="73"/>
                    <a:pt x="82" y="69"/>
                  </a:cubicBezTo>
                  <a:cubicBezTo>
                    <a:pt x="94" y="45"/>
                    <a:pt x="94" y="45"/>
                    <a:pt x="94" y="45"/>
                  </a:cubicBezTo>
                  <a:cubicBezTo>
                    <a:pt x="106" y="69"/>
                    <a:pt x="106" y="69"/>
                    <a:pt x="106" y="69"/>
                  </a:cubicBezTo>
                  <a:cubicBezTo>
                    <a:pt x="108" y="73"/>
                    <a:pt x="112" y="76"/>
                    <a:pt x="116" y="77"/>
                  </a:cubicBezTo>
                  <a:cubicBezTo>
                    <a:pt x="142" y="81"/>
                    <a:pt x="142" y="81"/>
                    <a:pt x="142" y="81"/>
                  </a:cubicBezTo>
                  <a:lnTo>
                    <a:pt x="123" y="99"/>
                  </a:lnTo>
                  <a:close/>
                </a:path>
              </a:pathLst>
            </a:custGeom>
            <a:grpFill/>
            <a:ln>
              <a:noFill/>
            </a:ln>
          </p:spPr>
          <p:txBody>
            <a:bodyPr vert="horz" wrap="square" lIns="84406" tIns="42203" rIns="84406" bIns="42203" numCol="1" anchor="t" anchorCtr="0" compatLnSpc="1">
              <a:prstTxWarp prst="textNoShape">
                <a:avLst/>
              </a:prstTxWarp>
            </a:bodyPr>
            <a:lstStyle/>
            <a:p>
              <a:endParaRPr lang="en-US" sz="1662" dirty="0">
                <a:solidFill>
                  <a:schemeClr val="tx1"/>
                </a:solidFill>
                <a:latin typeface="Book Antiqua" panose="02040602050305030304" pitchFamily="18" charset="0"/>
              </a:endParaRPr>
            </a:p>
          </p:txBody>
        </p:sp>
        <p:sp>
          <p:nvSpPr>
            <p:cNvPr id="8" name="Freeform 18">
              <a:extLst>
                <a:ext uri="{FF2B5EF4-FFF2-40B4-BE49-F238E27FC236}">
                  <a16:creationId xmlns="" xmlns:a16="http://schemas.microsoft.com/office/drawing/2014/main" id="{6673817C-9596-BEFE-797B-012343847E3E}"/>
                </a:ext>
              </a:extLst>
            </p:cNvPr>
            <p:cNvSpPr>
              <a:spLocks/>
            </p:cNvSpPr>
            <p:nvPr/>
          </p:nvSpPr>
          <p:spPr bwMode="auto">
            <a:xfrm>
              <a:off x="8731250" y="2976563"/>
              <a:ext cx="255588" cy="49213"/>
            </a:xfrm>
            <a:custGeom>
              <a:avLst/>
              <a:gdLst>
                <a:gd name="T0" fmla="*/ 130 w 144"/>
                <a:gd name="T1" fmla="*/ 0 h 28"/>
                <a:gd name="T2" fmla="*/ 14 w 144"/>
                <a:gd name="T3" fmla="*/ 0 h 28"/>
                <a:gd name="T4" fmla="*/ 0 w 144"/>
                <a:gd name="T5" fmla="*/ 14 h 28"/>
                <a:gd name="T6" fmla="*/ 14 w 144"/>
                <a:gd name="T7" fmla="*/ 28 h 28"/>
                <a:gd name="T8" fmla="*/ 130 w 144"/>
                <a:gd name="T9" fmla="*/ 28 h 28"/>
                <a:gd name="T10" fmla="*/ 144 w 144"/>
                <a:gd name="T11" fmla="*/ 14 h 28"/>
                <a:gd name="T12" fmla="*/ 130 w 14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4" h="28">
                  <a:moveTo>
                    <a:pt x="130" y="0"/>
                  </a:moveTo>
                  <a:cubicBezTo>
                    <a:pt x="14" y="0"/>
                    <a:pt x="14" y="0"/>
                    <a:pt x="14" y="0"/>
                  </a:cubicBezTo>
                  <a:cubicBezTo>
                    <a:pt x="6" y="0"/>
                    <a:pt x="0" y="7"/>
                    <a:pt x="0" y="14"/>
                  </a:cubicBezTo>
                  <a:cubicBezTo>
                    <a:pt x="0" y="22"/>
                    <a:pt x="6" y="28"/>
                    <a:pt x="14" y="28"/>
                  </a:cubicBezTo>
                  <a:cubicBezTo>
                    <a:pt x="130" y="28"/>
                    <a:pt x="130" y="28"/>
                    <a:pt x="130" y="28"/>
                  </a:cubicBezTo>
                  <a:cubicBezTo>
                    <a:pt x="137" y="28"/>
                    <a:pt x="144" y="22"/>
                    <a:pt x="144" y="14"/>
                  </a:cubicBezTo>
                  <a:cubicBezTo>
                    <a:pt x="144" y="7"/>
                    <a:pt x="137" y="0"/>
                    <a:pt x="130" y="0"/>
                  </a:cubicBezTo>
                  <a:close/>
                </a:path>
              </a:pathLst>
            </a:custGeom>
            <a:grpFill/>
            <a:ln>
              <a:noFill/>
            </a:ln>
          </p:spPr>
          <p:txBody>
            <a:bodyPr vert="horz" wrap="square" lIns="84406" tIns="42203" rIns="84406" bIns="42203" numCol="1" anchor="t" anchorCtr="0" compatLnSpc="1">
              <a:prstTxWarp prst="textNoShape">
                <a:avLst/>
              </a:prstTxWarp>
            </a:bodyPr>
            <a:lstStyle/>
            <a:p>
              <a:endParaRPr lang="en-US" sz="1662" dirty="0">
                <a:solidFill>
                  <a:schemeClr val="tx1"/>
                </a:solidFill>
                <a:latin typeface="Book Antiqua" panose="02040602050305030304" pitchFamily="18" charset="0"/>
              </a:endParaRPr>
            </a:p>
          </p:txBody>
        </p:sp>
        <p:sp>
          <p:nvSpPr>
            <p:cNvPr id="9" name="Freeform 19">
              <a:extLst>
                <a:ext uri="{FF2B5EF4-FFF2-40B4-BE49-F238E27FC236}">
                  <a16:creationId xmlns="" xmlns:a16="http://schemas.microsoft.com/office/drawing/2014/main" id="{82AD3B35-CF91-4494-D976-A77CA83DD697}"/>
                </a:ext>
              </a:extLst>
            </p:cNvPr>
            <p:cNvSpPr>
              <a:spLocks noEditPoints="1"/>
            </p:cNvSpPr>
            <p:nvPr/>
          </p:nvSpPr>
          <p:spPr bwMode="auto">
            <a:xfrm>
              <a:off x="8278813" y="1957388"/>
              <a:ext cx="1165225" cy="1158875"/>
            </a:xfrm>
            <a:custGeom>
              <a:avLst/>
              <a:gdLst>
                <a:gd name="T0" fmla="*/ 533 w 656"/>
                <a:gd name="T1" fmla="*/ 33 h 653"/>
                <a:gd name="T2" fmla="*/ 519 w 656"/>
                <a:gd name="T3" fmla="*/ 0 h 653"/>
                <a:gd name="T4" fmla="*/ 120 w 656"/>
                <a:gd name="T5" fmla="*/ 14 h 653"/>
                <a:gd name="T6" fmla="*/ 42 w 656"/>
                <a:gd name="T7" fmla="*/ 42 h 653"/>
                <a:gd name="T8" fmla="*/ 170 w 656"/>
                <a:gd name="T9" fmla="*/ 283 h 653"/>
                <a:gd name="T10" fmla="*/ 173 w 656"/>
                <a:gd name="T11" fmla="*/ 299 h 653"/>
                <a:gd name="T12" fmla="*/ 139 w 656"/>
                <a:gd name="T13" fmla="*/ 311 h 653"/>
                <a:gd name="T14" fmla="*/ 162 w 656"/>
                <a:gd name="T15" fmla="*/ 335 h 653"/>
                <a:gd name="T16" fmla="*/ 198 w 656"/>
                <a:gd name="T17" fmla="*/ 310 h 653"/>
                <a:gd name="T18" fmla="*/ 242 w 656"/>
                <a:gd name="T19" fmla="*/ 415 h 653"/>
                <a:gd name="T20" fmla="*/ 204 w 656"/>
                <a:gd name="T21" fmla="*/ 467 h 653"/>
                <a:gd name="T22" fmla="*/ 178 w 656"/>
                <a:gd name="T23" fmla="*/ 524 h 653"/>
                <a:gd name="T24" fmla="*/ 141 w 656"/>
                <a:gd name="T25" fmla="*/ 625 h 653"/>
                <a:gd name="T26" fmla="*/ 100 w 656"/>
                <a:gd name="T27" fmla="*/ 639 h 653"/>
                <a:gd name="T28" fmla="*/ 152 w 656"/>
                <a:gd name="T29" fmla="*/ 653 h 653"/>
                <a:gd name="T30" fmla="*/ 501 w 656"/>
                <a:gd name="T31" fmla="*/ 653 h 653"/>
                <a:gd name="T32" fmla="*/ 553 w 656"/>
                <a:gd name="T33" fmla="*/ 639 h 653"/>
                <a:gd name="T34" fmla="*/ 512 w 656"/>
                <a:gd name="T35" fmla="*/ 625 h 653"/>
                <a:gd name="T36" fmla="*/ 476 w 656"/>
                <a:gd name="T37" fmla="*/ 524 h 653"/>
                <a:gd name="T38" fmla="*/ 450 w 656"/>
                <a:gd name="T39" fmla="*/ 467 h 653"/>
                <a:gd name="T40" fmla="*/ 412 w 656"/>
                <a:gd name="T41" fmla="*/ 415 h 653"/>
                <a:gd name="T42" fmla="*/ 456 w 656"/>
                <a:gd name="T43" fmla="*/ 308 h 653"/>
                <a:gd name="T44" fmla="*/ 493 w 656"/>
                <a:gd name="T45" fmla="*/ 335 h 653"/>
                <a:gd name="T46" fmla="*/ 517 w 656"/>
                <a:gd name="T47" fmla="*/ 311 h 653"/>
                <a:gd name="T48" fmla="*/ 483 w 656"/>
                <a:gd name="T49" fmla="*/ 299 h 653"/>
                <a:gd name="T50" fmla="*/ 485 w 656"/>
                <a:gd name="T51" fmla="*/ 283 h 653"/>
                <a:gd name="T52" fmla="*/ 614 w 656"/>
                <a:gd name="T53" fmla="*/ 42 h 653"/>
                <a:gd name="T54" fmla="*/ 59 w 656"/>
                <a:gd name="T55" fmla="*/ 64 h 653"/>
                <a:gd name="T56" fmla="*/ 120 w 656"/>
                <a:gd name="T57" fmla="*/ 145 h 653"/>
                <a:gd name="T58" fmla="*/ 36 w 656"/>
                <a:gd name="T59" fmla="*/ 141 h 653"/>
                <a:gd name="T60" fmla="*/ 170 w 656"/>
                <a:gd name="T61" fmla="*/ 625 h 653"/>
                <a:gd name="T62" fmla="*/ 200 w 656"/>
                <a:gd name="T63" fmla="*/ 552 h 653"/>
                <a:gd name="T64" fmla="*/ 465 w 656"/>
                <a:gd name="T65" fmla="*/ 552 h 653"/>
                <a:gd name="T66" fmla="*/ 444 w 656"/>
                <a:gd name="T67" fmla="*/ 281 h 653"/>
                <a:gd name="T68" fmla="*/ 384 w 656"/>
                <a:gd name="T69" fmla="*/ 408 h 653"/>
                <a:gd name="T70" fmla="*/ 384 w 656"/>
                <a:gd name="T71" fmla="*/ 417 h 653"/>
                <a:gd name="T72" fmla="*/ 435 w 656"/>
                <a:gd name="T73" fmla="*/ 524 h 653"/>
                <a:gd name="T74" fmla="*/ 229 w 656"/>
                <a:gd name="T75" fmla="*/ 483 h 653"/>
                <a:gd name="T76" fmla="*/ 270 w 656"/>
                <a:gd name="T77" fmla="*/ 415 h 653"/>
                <a:gd name="T78" fmla="*/ 210 w 656"/>
                <a:gd name="T79" fmla="*/ 282 h 653"/>
                <a:gd name="T80" fmla="*/ 148 w 656"/>
                <a:gd name="T81" fmla="*/ 145 h 653"/>
                <a:gd name="T82" fmla="*/ 505 w 656"/>
                <a:gd name="T83" fmla="*/ 28 h 653"/>
                <a:gd name="T84" fmla="*/ 444 w 656"/>
                <a:gd name="T85" fmla="*/ 281 h 653"/>
                <a:gd name="T86" fmla="*/ 507 w 656"/>
                <a:gd name="T87" fmla="*/ 248 h 653"/>
                <a:gd name="T88" fmla="*/ 533 w 656"/>
                <a:gd name="T89" fmla="*/ 64 h 653"/>
                <a:gd name="T90" fmla="*/ 619 w 656"/>
                <a:gd name="T91" fmla="*/ 14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653">
                  <a:moveTo>
                    <a:pt x="614" y="42"/>
                  </a:moveTo>
                  <a:cubicBezTo>
                    <a:pt x="591" y="25"/>
                    <a:pt x="563" y="23"/>
                    <a:pt x="533" y="33"/>
                  </a:cubicBezTo>
                  <a:cubicBezTo>
                    <a:pt x="533" y="14"/>
                    <a:pt x="533" y="14"/>
                    <a:pt x="533" y="14"/>
                  </a:cubicBezTo>
                  <a:cubicBezTo>
                    <a:pt x="533" y="6"/>
                    <a:pt x="527" y="0"/>
                    <a:pt x="519" y="0"/>
                  </a:cubicBezTo>
                  <a:cubicBezTo>
                    <a:pt x="134" y="0"/>
                    <a:pt x="134" y="0"/>
                    <a:pt x="134" y="0"/>
                  </a:cubicBezTo>
                  <a:cubicBezTo>
                    <a:pt x="126" y="0"/>
                    <a:pt x="120" y="6"/>
                    <a:pt x="120" y="14"/>
                  </a:cubicBezTo>
                  <a:cubicBezTo>
                    <a:pt x="120" y="33"/>
                    <a:pt x="120" y="33"/>
                    <a:pt x="120" y="33"/>
                  </a:cubicBezTo>
                  <a:cubicBezTo>
                    <a:pt x="91" y="23"/>
                    <a:pt x="64" y="26"/>
                    <a:pt x="42" y="42"/>
                  </a:cubicBezTo>
                  <a:cubicBezTo>
                    <a:pt x="13" y="63"/>
                    <a:pt x="0" y="104"/>
                    <a:pt x="9" y="147"/>
                  </a:cubicBezTo>
                  <a:cubicBezTo>
                    <a:pt x="23" y="212"/>
                    <a:pt x="83" y="262"/>
                    <a:pt x="170" y="283"/>
                  </a:cubicBezTo>
                  <a:cubicBezTo>
                    <a:pt x="170" y="283"/>
                    <a:pt x="170" y="283"/>
                    <a:pt x="170" y="283"/>
                  </a:cubicBezTo>
                  <a:cubicBezTo>
                    <a:pt x="178" y="288"/>
                    <a:pt x="174" y="296"/>
                    <a:pt x="173" y="299"/>
                  </a:cubicBezTo>
                  <a:cubicBezTo>
                    <a:pt x="172" y="300"/>
                    <a:pt x="166" y="310"/>
                    <a:pt x="157" y="305"/>
                  </a:cubicBezTo>
                  <a:cubicBezTo>
                    <a:pt x="151" y="302"/>
                    <a:pt x="142" y="304"/>
                    <a:pt x="139" y="311"/>
                  </a:cubicBezTo>
                  <a:cubicBezTo>
                    <a:pt x="135" y="318"/>
                    <a:pt x="137" y="326"/>
                    <a:pt x="144" y="330"/>
                  </a:cubicBezTo>
                  <a:cubicBezTo>
                    <a:pt x="150" y="333"/>
                    <a:pt x="156" y="335"/>
                    <a:pt x="162" y="335"/>
                  </a:cubicBezTo>
                  <a:cubicBezTo>
                    <a:pt x="177" y="335"/>
                    <a:pt x="190" y="325"/>
                    <a:pt x="197" y="313"/>
                  </a:cubicBezTo>
                  <a:cubicBezTo>
                    <a:pt x="198" y="312"/>
                    <a:pt x="198" y="311"/>
                    <a:pt x="198" y="310"/>
                  </a:cubicBezTo>
                  <a:cubicBezTo>
                    <a:pt x="243" y="358"/>
                    <a:pt x="242" y="384"/>
                    <a:pt x="242" y="407"/>
                  </a:cubicBezTo>
                  <a:cubicBezTo>
                    <a:pt x="242" y="410"/>
                    <a:pt x="242" y="413"/>
                    <a:pt x="242" y="415"/>
                  </a:cubicBezTo>
                  <a:cubicBezTo>
                    <a:pt x="239" y="457"/>
                    <a:pt x="223" y="457"/>
                    <a:pt x="217" y="457"/>
                  </a:cubicBezTo>
                  <a:cubicBezTo>
                    <a:pt x="211" y="457"/>
                    <a:pt x="205" y="461"/>
                    <a:pt x="204" y="467"/>
                  </a:cubicBezTo>
                  <a:cubicBezTo>
                    <a:pt x="190" y="524"/>
                    <a:pt x="190" y="524"/>
                    <a:pt x="190" y="524"/>
                  </a:cubicBezTo>
                  <a:cubicBezTo>
                    <a:pt x="178" y="524"/>
                    <a:pt x="178" y="524"/>
                    <a:pt x="178" y="524"/>
                  </a:cubicBezTo>
                  <a:cubicBezTo>
                    <a:pt x="171" y="524"/>
                    <a:pt x="166" y="528"/>
                    <a:pt x="164" y="534"/>
                  </a:cubicBezTo>
                  <a:cubicBezTo>
                    <a:pt x="141" y="625"/>
                    <a:pt x="141" y="625"/>
                    <a:pt x="141" y="625"/>
                  </a:cubicBezTo>
                  <a:cubicBezTo>
                    <a:pt x="114" y="625"/>
                    <a:pt x="114" y="625"/>
                    <a:pt x="114" y="625"/>
                  </a:cubicBezTo>
                  <a:cubicBezTo>
                    <a:pt x="106" y="625"/>
                    <a:pt x="100" y="631"/>
                    <a:pt x="100" y="639"/>
                  </a:cubicBezTo>
                  <a:cubicBezTo>
                    <a:pt x="100" y="647"/>
                    <a:pt x="106" y="653"/>
                    <a:pt x="114" y="653"/>
                  </a:cubicBezTo>
                  <a:cubicBezTo>
                    <a:pt x="152" y="653"/>
                    <a:pt x="152" y="653"/>
                    <a:pt x="152" y="653"/>
                  </a:cubicBezTo>
                  <a:cubicBezTo>
                    <a:pt x="501" y="653"/>
                    <a:pt x="501" y="653"/>
                    <a:pt x="501" y="653"/>
                  </a:cubicBezTo>
                  <a:cubicBezTo>
                    <a:pt x="501" y="653"/>
                    <a:pt x="501" y="653"/>
                    <a:pt x="501" y="653"/>
                  </a:cubicBezTo>
                  <a:cubicBezTo>
                    <a:pt x="539" y="653"/>
                    <a:pt x="539" y="653"/>
                    <a:pt x="539" y="653"/>
                  </a:cubicBezTo>
                  <a:cubicBezTo>
                    <a:pt x="547" y="653"/>
                    <a:pt x="553" y="647"/>
                    <a:pt x="553" y="639"/>
                  </a:cubicBezTo>
                  <a:cubicBezTo>
                    <a:pt x="553" y="631"/>
                    <a:pt x="547" y="625"/>
                    <a:pt x="539" y="625"/>
                  </a:cubicBezTo>
                  <a:cubicBezTo>
                    <a:pt x="512" y="625"/>
                    <a:pt x="512" y="625"/>
                    <a:pt x="512" y="625"/>
                  </a:cubicBezTo>
                  <a:cubicBezTo>
                    <a:pt x="489" y="534"/>
                    <a:pt x="489" y="534"/>
                    <a:pt x="489" y="534"/>
                  </a:cubicBezTo>
                  <a:cubicBezTo>
                    <a:pt x="488" y="528"/>
                    <a:pt x="482" y="524"/>
                    <a:pt x="476" y="524"/>
                  </a:cubicBezTo>
                  <a:cubicBezTo>
                    <a:pt x="464" y="524"/>
                    <a:pt x="464" y="524"/>
                    <a:pt x="464" y="524"/>
                  </a:cubicBezTo>
                  <a:cubicBezTo>
                    <a:pt x="450" y="467"/>
                    <a:pt x="450" y="467"/>
                    <a:pt x="450" y="467"/>
                  </a:cubicBezTo>
                  <a:cubicBezTo>
                    <a:pt x="448" y="461"/>
                    <a:pt x="443" y="457"/>
                    <a:pt x="436" y="457"/>
                  </a:cubicBezTo>
                  <a:cubicBezTo>
                    <a:pt x="431" y="457"/>
                    <a:pt x="415" y="457"/>
                    <a:pt x="412" y="415"/>
                  </a:cubicBezTo>
                  <a:cubicBezTo>
                    <a:pt x="412" y="413"/>
                    <a:pt x="412" y="410"/>
                    <a:pt x="412" y="407"/>
                  </a:cubicBezTo>
                  <a:cubicBezTo>
                    <a:pt x="411" y="384"/>
                    <a:pt x="411" y="358"/>
                    <a:pt x="456" y="308"/>
                  </a:cubicBezTo>
                  <a:cubicBezTo>
                    <a:pt x="457" y="310"/>
                    <a:pt x="458" y="311"/>
                    <a:pt x="458" y="313"/>
                  </a:cubicBezTo>
                  <a:cubicBezTo>
                    <a:pt x="465" y="325"/>
                    <a:pt x="478" y="335"/>
                    <a:pt x="493" y="335"/>
                  </a:cubicBezTo>
                  <a:cubicBezTo>
                    <a:pt x="499" y="335"/>
                    <a:pt x="505" y="333"/>
                    <a:pt x="511" y="330"/>
                  </a:cubicBezTo>
                  <a:cubicBezTo>
                    <a:pt x="518" y="326"/>
                    <a:pt x="521" y="318"/>
                    <a:pt x="517" y="311"/>
                  </a:cubicBezTo>
                  <a:cubicBezTo>
                    <a:pt x="513" y="304"/>
                    <a:pt x="505" y="302"/>
                    <a:pt x="498" y="305"/>
                  </a:cubicBezTo>
                  <a:cubicBezTo>
                    <a:pt x="489" y="310"/>
                    <a:pt x="483" y="300"/>
                    <a:pt x="483" y="299"/>
                  </a:cubicBezTo>
                  <a:cubicBezTo>
                    <a:pt x="481" y="296"/>
                    <a:pt x="477" y="288"/>
                    <a:pt x="485" y="283"/>
                  </a:cubicBezTo>
                  <a:cubicBezTo>
                    <a:pt x="485" y="283"/>
                    <a:pt x="485" y="283"/>
                    <a:pt x="485" y="283"/>
                  </a:cubicBezTo>
                  <a:cubicBezTo>
                    <a:pt x="572" y="262"/>
                    <a:pt x="632" y="212"/>
                    <a:pt x="646" y="147"/>
                  </a:cubicBezTo>
                  <a:cubicBezTo>
                    <a:pt x="656" y="104"/>
                    <a:pt x="643" y="63"/>
                    <a:pt x="614" y="42"/>
                  </a:cubicBezTo>
                  <a:close/>
                  <a:moveTo>
                    <a:pt x="36" y="141"/>
                  </a:moveTo>
                  <a:cubicBezTo>
                    <a:pt x="30" y="109"/>
                    <a:pt x="38" y="79"/>
                    <a:pt x="59" y="64"/>
                  </a:cubicBezTo>
                  <a:cubicBezTo>
                    <a:pt x="75" y="52"/>
                    <a:pt x="96" y="52"/>
                    <a:pt x="120" y="63"/>
                  </a:cubicBezTo>
                  <a:cubicBezTo>
                    <a:pt x="120" y="145"/>
                    <a:pt x="120" y="145"/>
                    <a:pt x="120" y="145"/>
                  </a:cubicBezTo>
                  <a:cubicBezTo>
                    <a:pt x="120" y="182"/>
                    <a:pt x="129" y="216"/>
                    <a:pt x="147" y="247"/>
                  </a:cubicBezTo>
                  <a:cubicBezTo>
                    <a:pt x="87" y="226"/>
                    <a:pt x="46" y="188"/>
                    <a:pt x="36" y="141"/>
                  </a:cubicBezTo>
                  <a:close/>
                  <a:moveTo>
                    <a:pt x="483" y="625"/>
                  </a:moveTo>
                  <a:cubicBezTo>
                    <a:pt x="170" y="625"/>
                    <a:pt x="170" y="625"/>
                    <a:pt x="170" y="625"/>
                  </a:cubicBezTo>
                  <a:cubicBezTo>
                    <a:pt x="189" y="552"/>
                    <a:pt x="189" y="552"/>
                    <a:pt x="189" y="552"/>
                  </a:cubicBezTo>
                  <a:cubicBezTo>
                    <a:pt x="200" y="552"/>
                    <a:pt x="200" y="552"/>
                    <a:pt x="200" y="552"/>
                  </a:cubicBezTo>
                  <a:cubicBezTo>
                    <a:pt x="453" y="552"/>
                    <a:pt x="453" y="552"/>
                    <a:pt x="453" y="552"/>
                  </a:cubicBezTo>
                  <a:cubicBezTo>
                    <a:pt x="465" y="552"/>
                    <a:pt x="465" y="552"/>
                    <a:pt x="465" y="552"/>
                  </a:cubicBezTo>
                  <a:lnTo>
                    <a:pt x="483" y="625"/>
                  </a:lnTo>
                  <a:close/>
                  <a:moveTo>
                    <a:pt x="444" y="281"/>
                  </a:moveTo>
                  <a:cubicBezTo>
                    <a:pt x="444" y="281"/>
                    <a:pt x="443" y="281"/>
                    <a:pt x="443" y="282"/>
                  </a:cubicBezTo>
                  <a:cubicBezTo>
                    <a:pt x="382" y="344"/>
                    <a:pt x="383" y="381"/>
                    <a:pt x="384" y="408"/>
                  </a:cubicBezTo>
                  <a:cubicBezTo>
                    <a:pt x="384" y="410"/>
                    <a:pt x="384" y="413"/>
                    <a:pt x="384" y="415"/>
                  </a:cubicBezTo>
                  <a:cubicBezTo>
                    <a:pt x="384" y="416"/>
                    <a:pt x="384" y="416"/>
                    <a:pt x="384" y="417"/>
                  </a:cubicBezTo>
                  <a:cubicBezTo>
                    <a:pt x="385" y="440"/>
                    <a:pt x="393" y="477"/>
                    <a:pt x="425" y="483"/>
                  </a:cubicBezTo>
                  <a:cubicBezTo>
                    <a:pt x="435" y="524"/>
                    <a:pt x="435" y="524"/>
                    <a:pt x="435" y="524"/>
                  </a:cubicBezTo>
                  <a:cubicBezTo>
                    <a:pt x="218" y="524"/>
                    <a:pt x="218" y="524"/>
                    <a:pt x="218" y="524"/>
                  </a:cubicBezTo>
                  <a:cubicBezTo>
                    <a:pt x="229" y="483"/>
                    <a:pt x="229" y="483"/>
                    <a:pt x="229" y="483"/>
                  </a:cubicBezTo>
                  <a:cubicBezTo>
                    <a:pt x="261" y="477"/>
                    <a:pt x="268" y="440"/>
                    <a:pt x="270" y="417"/>
                  </a:cubicBezTo>
                  <a:cubicBezTo>
                    <a:pt x="270" y="416"/>
                    <a:pt x="270" y="416"/>
                    <a:pt x="270" y="415"/>
                  </a:cubicBezTo>
                  <a:cubicBezTo>
                    <a:pt x="270" y="413"/>
                    <a:pt x="270" y="410"/>
                    <a:pt x="270" y="408"/>
                  </a:cubicBezTo>
                  <a:cubicBezTo>
                    <a:pt x="270" y="381"/>
                    <a:pt x="271" y="344"/>
                    <a:pt x="210" y="282"/>
                  </a:cubicBezTo>
                  <a:cubicBezTo>
                    <a:pt x="210" y="281"/>
                    <a:pt x="210" y="281"/>
                    <a:pt x="210" y="281"/>
                  </a:cubicBezTo>
                  <a:cubicBezTo>
                    <a:pt x="169" y="245"/>
                    <a:pt x="148" y="198"/>
                    <a:pt x="148" y="145"/>
                  </a:cubicBezTo>
                  <a:cubicBezTo>
                    <a:pt x="148" y="28"/>
                    <a:pt x="148" y="28"/>
                    <a:pt x="148" y="28"/>
                  </a:cubicBezTo>
                  <a:cubicBezTo>
                    <a:pt x="505" y="28"/>
                    <a:pt x="505" y="28"/>
                    <a:pt x="505" y="28"/>
                  </a:cubicBezTo>
                  <a:cubicBezTo>
                    <a:pt x="505" y="145"/>
                    <a:pt x="505" y="145"/>
                    <a:pt x="505" y="145"/>
                  </a:cubicBezTo>
                  <a:cubicBezTo>
                    <a:pt x="505" y="198"/>
                    <a:pt x="484" y="245"/>
                    <a:pt x="444" y="281"/>
                  </a:cubicBezTo>
                  <a:close/>
                  <a:moveTo>
                    <a:pt x="619" y="141"/>
                  </a:moveTo>
                  <a:cubicBezTo>
                    <a:pt x="609" y="188"/>
                    <a:pt x="568" y="227"/>
                    <a:pt x="507" y="248"/>
                  </a:cubicBezTo>
                  <a:cubicBezTo>
                    <a:pt x="524" y="217"/>
                    <a:pt x="533" y="182"/>
                    <a:pt x="533" y="145"/>
                  </a:cubicBezTo>
                  <a:cubicBezTo>
                    <a:pt x="533" y="64"/>
                    <a:pt x="533" y="64"/>
                    <a:pt x="533" y="64"/>
                  </a:cubicBezTo>
                  <a:cubicBezTo>
                    <a:pt x="558" y="52"/>
                    <a:pt x="580" y="52"/>
                    <a:pt x="597" y="64"/>
                  </a:cubicBezTo>
                  <a:cubicBezTo>
                    <a:pt x="617" y="79"/>
                    <a:pt x="626" y="109"/>
                    <a:pt x="619" y="141"/>
                  </a:cubicBezTo>
                  <a:close/>
                </a:path>
              </a:pathLst>
            </a:custGeom>
            <a:grpFill/>
            <a:ln>
              <a:noFill/>
            </a:ln>
          </p:spPr>
          <p:txBody>
            <a:bodyPr vert="horz" wrap="square" lIns="84406" tIns="42203" rIns="84406" bIns="42203" numCol="1" anchor="t" anchorCtr="0" compatLnSpc="1">
              <a:prstTxWarp prst="textNoShape">
                <a:avLst/>
              </a:prstTxWarp>
            </a:bodyPr>
            <a:lstStyle/>
            <a:p>
              <a:endParaRPr lang="en-US" sz="1662" dirty="0">
                <a:solidFill>
                  <a:schemeClr val="tx1"/>
                </a:solidFill>
                <a:latin typeface="Book Antiqua" panose="02040602050305030304" pitchFamily="18" charset="0"/>
              </a:endParaRPr>
            </a:p>
          </p:txBody>
        </p:sp>
      </p:grpSp>
      <p:sp>
        <p:nvSpPr>
          <p:cNvPr id="10" name="Rectangle 9">
            <a:extLst>
              <a:ext uri="{FF2B5EF4-FFF2-40B4-BE49-F238E27FC236}">
                <a16:creationId xmlns="" xmlns:a16="http://schemas.microsoft.com/office/drawing/2014/main" id="{CFEAA305-FBBE-F33E-D495-E782EF4FDD89}"/>
              </a:ext>
            </a:extLst>
          </p:cNvPr>
          <p:cNvSpPr/>
          <p:nvPr/>
        </p:nvSpPr>
        <p:spPr>
          <a:xfrm>
            <a:off x="5719882" y="2936156"/>
            <a:ext cx="3765393" cy="523220"/>
          </a:xfrm>
          <a:prstGeom prst="rect">
            <a:avLst/>
          </a:prstGeom>
        </p:spPr>
        <p:txBody>
          <a:bodyPr wrap="square">
            <a:spAutoFit/>
          </a:bodyPr>
          <a:lstStyle/>
          <a:p>
            <a:pPr lvl="0"/>
            <a:r>
              <a:rPr lang="en-GB" b="1" dirty="0">
                <a:solidFill>
                  <a:schemeClr val="tx1"/>
                </a:solidFill>
                <a:latin typeface="Book Antiqua" panose="02040602050305030304" pitchFamily="18" charset="0"/>
              </a:rPr>
              <a:t>Data is available </a:t>
            </a:r>
            <a:r>
              <a:rPr lang="en-GB" dirty="0">
                <a:solidFill>
                  <a:schemeClr val="tx1"/>
                </a:solidFill>
                <a:latin typeface="Book Antiqua" panose="02040602050305030304" pitchFamily="18" charset="0"/>
              </a:rPr>
              <a:t>(including baseline data) for outcomes measurement</a:t>
            </a:r>
          </a:p>
        </p:txBody>
      </p:sp>
      <p:grpSp>
        <p:nvGrpSpPr>
          <p:cNvPr id="11" name="Group 10">
            <a:extLst>
              <a:ext uri="{FF2B5EF4-FFF2-40B4-BE49-F238E27FC236}">
                <a16:creationId xmlns="" xmlns:a16="http://schemas.microsoft.com/office/drawing/2014/main" id="{6A736B0A-02E7-E5B3-03F4-225E3BA63D7E}"/>
              </a:ext>
            </a:extLst>
          </p:cNvPr>
          <p:cNvGrpSpPr/>
          <p:nvPr/>
        </p:nvGrpSpPr>
        <p:grpSpPr>
          <a:xfrm>
            <a:off x="4940740" y="2898503"/>
            <a:ext cx="643864" cy="506987"/>
            <a:chOff x="3787529" y="312738"/>
            <a:chExt cx="611188" cy="477838"/>
          </a:xfrm>
          <a:solidFill>
            <a:schemeClr val="accent6"/>
          </a:solidFill>
        </p:grpSpPr>
        <p:sp>
          <p:nvSpPr>
            <p:cNvPr id="12" name="Freeform 56">
              <a:extLst>
                <a:ext uri="{FF2B5EF4-FFF2-40B4-BE49-F238E27FC236}">
                  <a16:creationId xmlns="" xmlns:a16="http://schemas.microsoft.com/office/drawing/2014/main" id="{824FD76B-BD50-135E-8659-8E235F9D1030}"/>
                </a:ext>
              </a:extLst>
            </p:cNvPr>
            <p:cNvSpPr>
              <a:spLocks noEditPoints="1"/>
            </p:cNvSpPr>
            <p:nvPr/>
          </p:nvSpPr>
          <p:spPr bwMode="auto">
            <a:xfrm>
              <a:off x="4006604" y="312738"/>
              <a:ext cx="171450" cy="152400"/>
            </a:xfrm>
            <a:custGeom>
              <a:avLst/>
              <a:gdLst>
                <a:gd name="T0" fmla="*/ 72 w 84"/>
                <a:gd name="T1" fmla="*/ 75 h 75"/>
                <a:gd name="T2" fmla="*/ 12 w 84"/>
                <a:gd name="T3" fmla="*/ 75 h 75"/>
                <a:gd name="T4" fmla="*/ 0 w 84"/>
                <a:gd name="T5" fmla="*/ 62 h 75"/>
                <a:gd name="T6" fmla="*/ 0 w 84"/>
                <a:gd name="T7" fmla="*/ 13 h 75"/>
                <a:gd name="T8" fmla="*/ 12 w 84"/>
                <a:gd name="T9" fmla="*/ 0 h 75"/>
                <a:gd name="T10" fmla="*/ 72 w 84"/>
                <a:gd name="T11" fmla="*/ 0 h 75"/>
                <a:gd name="T12" fmla="*/ 84 w 84"/>
                <a:gd name="T13" fmla="*/ 13 h 75"/>
                <a:gd name="T14" fmla="*/ 84 w 84"/>
                <a:gd name="T15" fmla="*/ 62 h 75"/>
                <a:gd name="T16" fmla="*/ 72 w 84"/>
                <a:gd name="T17" fmla="*/ 75 h 75"/>
                <a:gd name="T18" fmla="*/ 12 w 84"/>
                <a:gd name="T19" fmla="*/ 12 h 75"/>
                <a:gd name="T20" fmla="*/ 12 w 84"/>
                <a:gd name="T21" fmla="*/ 13 h 75"/>
                <a:gd name="T22" fmla="*/ 12 w 84"/>
                <a:gd name="T23" fmla="*/ 62 h 75"/>
                <a:gd name="T24" fmla="*/ 12 w 84"/>
                <a:gd name="T25" fmla="*/ 63 h 75"/>
                <a:gd name="T26" fmla="*/ 72 w 84"/>
                <a:gd name="T27" fmla="*/ 63 h 75"/>
                <a:gd name="T28" fmla="*/ 72 w 84"/>
                <a:gd name="T29" fmla="*/ 62 h 75"/>
                <a:gd name="T30" fmla="*/ 72 w 84"/>
                <a:gd name="T31" fmla="*/ 13 h 75"/>
                <a:gd name="T32" fmla="*/ 72 w 84"/>
                <a:gd name="T33" fmla="*/ 12 h 75"/>
                <a:gd name="T34" fmla="*/ 12 w 84"/>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5">
                  <a:moveTo>
                    <a:pt x="72" y="75"/>
                  </a:moveTo>
                  <a:cubicBezTo>
                    <a:pt x="12" y="75"/>
                    <a:pt x="12" y="75"/>
                    <a:pt x="12" y="75"/>
                  </a:cubicBezTo>
                  <a:cubicBezTo>
                    <a:pt x="5" y="75"/>
                    <a:pt x="0" y="69"/>
                    <a:pt x="0" y="62"/>
                  </a:cubicBezTo>
                  <a:cubicBezTo>
                    <a:pt x="0" y="13"/>
                    <a:pt x="0" y="13"/>
                    <a:pt x="0" y="13"/>
                  </a:cubicBezTo>
                  <a:cubicBezTo>
                    <a:pt x="0" y="6"/>
                    <a:pt x="5" y="0"/>
                    <a:pt x="12" y="0"/>
                  </a:cubicBezTo>
                  <a:cubicBezTo>
                    <a:pt x="72" y="0"/>
                    <a:pt x="72" y="0"/>
                    <a:pt x="72" y="0"/>
                  </a:cubicBezTo>
                  <a:cubicBezTo>
                    <a:pt x="79" y="0"/>
                    <a:pt x="84" y="6"/>
                    <a:pt x="84" y="13"/>
                  </a:cubicBezTo>
                  <a:cubicBezTo>
                    <a:pt x="84" y="62"/>
                    <a:pt x="84" y="62"/>
                    <a:pt x="84" y="62"/>
                  </a:cubicBezTo>
                  <a:cubicBezTo>
                    <a:pt x="84" y="69"/>
                    <a:pt x="79" y="75"/>
                    <a:pt x="72" y="75"/>
                  </a:cubicBezTo>
                  <a:close/>
                  <a:moveTo>
                    <a:pt x="12" y="12"/>
                  </a:moveTo>
                  <a:cubicBezTo>
                    <a:pt x="12" y="12"/>
                    <a:pt x="12" y="12"/>
                    <a:pt x="12" y="13"/>
                  </a:cubicBezTo>
                  <a:cubicBezTo>
                    <a:pt x="12" y="62"/>
                    <a:pt x="12" y="62"/>
                    <a:pt x="12" y="62"/>
                  </a:cubicBezTo>
                  <a:cubicBezTo>
                    <a:pt x="12" y="62"/>
                    <a:pt x="12" y="63"/>
                    <a:pt x="12" y="63"/>
                  </a:cubicBezTo>
                  <a:cubicBezTo>
                    <a:pt x="72" y="63"/>
                    <a:pt x="72" y="63"/>
                    <a:pt x="72" y="63"/>
                  </a:cubicBezTo>
                  <a:cubicBezTo>
                    <a:pt x="72" y="63"/>
                    <a:pt x="72" y="62"/>
                    <a:pt x="72" y="62"/>
                  </a:cubicBezTo>
                  <a:cubicBezTo>
                    <a:pt x="72" y="13"/>
                    <a:pt x="72" y="13"/>
                    <a:pt x="72" y="13"/>
                  </a:cubicBezTo>
                  <a:cubicBezTo>
                    <a:pt x="72" y="12"/>
                    <a:pt x="72" y="12"/>
                    <a:pt x="72"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662" dirty="0">
                <a:solidFill>
                  <a:schemeClr val="tx1"/>
                </a:solidFill>
                <a:latin typeface="Book Antiqua" panose="02040602050305030304" pitchFamily="18" charset="0"/>
              </a:endParaRPr>
            </a:p>
          </p:txBody>
        </p:sp>
        <p:sp>
          <p:nvSpPr>
            <p:cNvPr id="13" name="Freeform 57">
              <a:extLst>
                <a:ext uri="{FF2B5EF4-FFF2-40B4-BE49-F238E27FC236}">
                  <a16:creationId xmlns="" xmlns:a16="http://schemas.microsoft.com/office/drawing/2014/main" id="{08A9076E-038E-E859-6354-414456157EEA}"/>
                </a:ext>
              </a:extLst>
            </p:cNvPr>
            <p:cNvSpPr>
              <a:spLocks noEditPoints="1"/>
            </p:cNvSpPr>
            <p:nvPr/>
          </p:nvSpPr>
          <p:spPr bwMode="auto">
            <a:xfrm>
              <a:off x="4006604" y="636588"/>
              <a:ext cx="171450" cy="153988"/>
            </a:xfrm>
            <a:custGeom>
              <a:avLst/>
              <a:gdLst>
                <a:gd name="T0" fmla="*/ 72 w 84"/>
                <a:gd name="T1" fmla="*/ 75 h 75"/>
                <a:gd name="T2" fmla="*/ 12 w 84"/>
                <a:gd name="T3" fmla="*/ 75 h 75"/>
                <a:gd name="T4" fmla="*/ 0 w 84"/>
                <a:gd name="T5" fmla="*/ 62 h 75"/>
                <a:gd name="T6" fmla="*/ 0 w 84"/>
                <a:gd name="T7" fmla="*/ 13 h 75"/>
                <a:gd name="T8" fmla="*/ 12 w 84"/>
                <a:gd name="T9" fmla="*/ 0 h 75"/>
                <a:gd name="T10" fmla="*/ 72 w 84"/>
                <a:gd name="T11" fmla="*/ 0 h 75"/>
                <a:gd name="T12" fmla="*/ 84 w 84"/>
                <a:gd name="T13" fmla="*/ 13 h 75"/>
                <a:gd name="T14" fmla="*/ 84 w 84"/>
                <a:gd name="T15" fmla="*/ 62 h 75"/>
                <a:gd name="T16" fmla="*/ 72 w 84"/>
                <a:gd name="T17" fmla="*/ 75 h 75"/>
                <a:gd name="T18" fmla="*/ 12 w 84"/>
                <a:gd name="T19" fmla="*/ 12 h 75"/>
                <a:gd name="T20" fmla="*/ 12 w 84"/>
                <a:gd name="T21" fmla="*/ 13 h 75"/>
                <a:gd name="T22" fmla="*/ 12 w 84"/>
                <a:gd name="T23" fmla="*/ 62 h 75"/>
                <a:gd name="T24" fmla="*/ 12 w 84"/>
                <a:gd name="T25" fmla="*/ 63 h 75"/>
                <a:gd name="T26" fmla="*/ 72 w 84"/>
                <a:gd name="T27" fmla="*/ 63 h 75"/>
                <a:gd name="T28" fmla="*/ 72 w 84"/>
                <a:gd name="T29" fmla="*/ 62 h 75"/>
                <a:gd name="T30" fmla="*/ 72 w 84"/>
                <a:gd name="T31" fmla="*/ 13 h 75"/>
                <a:gd name="T32" fmla="*/ 72 w 84"/>
                <a:gd name="T33" fmla="*/ 12 h 75"/>
                <a:gd name="T34" fmla="*/ 12 w 84"/>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75">
                  <a:moveTo>
                    <a:pt x="72" y="75"/>
                  </a:moveTo>
                  <a:cubicBezTo>
                    <a:pt x="12" y="75"/>
                    <a:pt x="12" y="75"/>
                    <a:pt x="12" y="75"/>
                  </a:cubicBezTo>
                  <a:cubicBezTo>
                    <a:pt x="5" y="75"/>
                    <a:pt x="0" y="69"/>
                    <a:pt x="0" y="62"/>
                  </a:cubicBezTo>
                  <a:cubicBezTo>
                    <a:pt x="0" y="13"/>
                    <a:pt x="0" y="13"/>
                    <a:pt x="0" y="13"/>
                  </a:cubicBezTo>
                  <a:cubicBezTo>
                    <a:pt x="0" y="6"/>
                    <a:pt x="5" y="0"/>
                    <a:pt x="12" y="0"/>
                  </a:cubicBezTo>
                  <a:cubicBezTo>
                    <a:pt x="72" y="0"/>
                    <a:pt x="72" y="0"/>
                    <a:pt x="72" y="0"/>
                  </a:cubicBezTo>
                  <a:cubicBezTo>
                    <a:pt x="79" y="0"/>
                    <a:pt x="84" y="6"/>
                    <a:pt x="84" y="13"/>
                  </a:cubicBezTo>
                  <a:cubicBezTo>
                    <a:pt x="84" y="62"/>
                    <a:pt x="84" y="62"/>
                    <a:pt x="84" y="62"/>
                  </a:cubicBezTo>
                  <a:cubicBezTo>
                    <a:pt x="84" y="69"/>
                    <a:pt x="79" y="75"/>
                    <a:pt x="72" y="75"/>
                  </a:cubicBezTo>
                  <a:close/>
                  <a:moveTo>
                    <a:pt x="12" y="12"/>
                  </a:moveTo>
                  <a:cubicBezTo>
                    <a:pt x="12" y="12"/>
                    <a:pt x="12" y="13"/>
                    <a:pt x="12" y="13"/>
                  </a:cubicBezTo>
                  <a:cubicBezTo>
                    <a:pt x="12" y="62"/>
                    <a:pt x="12" y="62"/>
                    <a:pt x="12" y="62"/>
                  </a:cubicBezTo>
                  <a:cubicBezTo>
                    <a:pt x="12" y="63"/>
                    <a:pt x="12" y="63"/>
                    <a:pt x="12" y="63"/>
                  </a:cubicBezTo>
                  <a:cubicBezTo>
                    <a:pt x="72" y="63"/>
                    <a:pt x="72" y="63"/>
                    <a:pt x="72" y="63"/>
                  </a:cubicBezTo>
                  <a:cubicBezTo>
                    <a:pt x="72" y="63"/>
                    <a:pt x="72" y="63"/>
                    <a:pt x="72" y="62"/>
                  </a:cubicBezTo>
                  <a:cubicBezTo>
                    <a:pt x="72" y="13"/>
                    <a:pt x="72" y="13"/>
                    <a:pt x="72" y="13"/>
                  </a:cubicBezTo>
                  <a:cubicBezTo>
                    <a:pt x="72" y="13"/>
                    <a:pt x="72" y="12"/>
                    <a:pt x="72"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662" dirty="0">
                <a:solidFill>
                  <a:schemeClr val="tx1"/>
                </a:solidFill>
                <a:latin typeface="Book Antiqua" panose="02040602050305030304" pitchFamily="18" charset="0"/>
              </a:endParaRPr>
            </a:p>
          </p:txBody>
        </p:sp>
        <p:sp>
          <p:nvSpPr>
            <p:cNvPr id="14" name="Freeform 58">
              <a:extLst>
                <a:ext uri="{FF2B5EF4-FFF2-40B4-BE49-F238E27FC236}">
                  <a16:creationId xmlns="" xmlns:a16="http://schemas.microsoft.com/office/drawing/2014/main" id="{4539FF22-4876-6471-885D-1F90D7E18D21}"/>
                </a:ext>
              </a:extLst>
            </p:cNvPr>
            <p:cNvSpPr>
              <a:spLocks noEditPoints="1"/>
            </p:cNvSpPr>
            <p:nvPr/>
          </p:nvSpPr>
          <p:spPr bwMode="auto">
            <a:xfrm>
              <a:off x="4225679" y="636588"/>
              <a:ext cx="173038" cy="153988"/>
            </a:xfrm>
            <a:custGeom>
              <a:avLst/>
              <a:gdLst>
                <a:gd name="T0" fmla="*/ 72 w 85"/>
                <a:gd name="T1" fmla="*/ 75 h 75"/>
                <a:gd name="T2" fmla="*/ 13 w 85"/>
                <a:gd name="T3" fmla="*/ 75 h 75"/>
                <a:gd name="T4" fmla="*/ 0 w 85"/>
                <a:gd name="T5" fmla="*/ 62 h 75"/>
                <a:gd name="T6" fmla="*/ 0 w 85"/>
                <a:gd name="T7" fmla="*/ 13 h 75"/>
                <a:gd name="T8" fmla="*/ 13 w 85"/>
                <a:gd name="T9" fmla="*/ 0 h 75"/>
                <a:gd name="T10" fmla="*/ 72 w 85"/>
                <a:gd name="T11" fmla="*/ 0 h 75"/>
                <a:gd name="T12" fmla="*/ 85 w 85"/>
                <a:gd name="T13" fmla="*/ 13 h 75"/>
                <a:gd name="T14" fmla="*/ 85 w 85"/>
                <a:gd name="T15" fmla="*/ 62 h 75"/>
                <a:gd name="T16" fmla="*/ 72 w 85"/>
                <a:gd name="T17" fmla="*/ 75 h 75"/>
                <a:gd name="T18" fmla="*/ 13 w 85"/>
                <a:gd name="T19" fmla="*/ 12 h 75"/>
                <a:gd name="T20" fmla="*/ 12 w 85"/>
                <a:gd name="T21" fmla="*/ 13 h 75"/>
                <a:gd name="T22" fmla="*/ 12 w 85"/>
                <a:gd name="T23" fmla="*/ 62 h 75"/>
                <a:gd name="T24" fmla="*/ 13 w 85"/>
                <a:gd name="T25" fmla="*/ 63 h 75"/>
                <a:gd name="T26" fmla="*/ 72 w 85"/>
                <a:gd name="T27" fmla="*/ 63 h 75"/>
                <a:gd name="T28" fmla="*/ 73 w 85"/>
                <a:gd name="T29" fmla="*/ 62 h 75"/>
                <a:gd name="T30" fmla="*/ 73 w 85"/>
                <a:gd name="T31" fmla="*/ 13 h 75"/>
                <a:gd name="T32" fmla="*/ 72 w 85"/>
                <a:gd name="T33" fmla="*/ 12 h 75"/>
                <a:gd name="T34" fmla="*/ 13 w 85"/>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75">
                  <a:moveTo>
                    <a:pt x="72" y="75"/>
                  </a:moveTo>
                  <a:cubicBezTo>
                    <a:pt x="13" y="75"/>
                    <a:pt x="13" y="75"/>
                    <a:pt x="13" y="75"/>
                  </a:cubicBezTo>
                  <a:cubicBezTo>
                    <a:pt x="6" y="75"/>
                    <a:pt x="0" y="69"/>
                    <a:pt x="0" y="62"/>
                  </a:cubicBezTo>
                  <a:cubicBezTo>
                    <a:pt x="0" y="13"/>
                    <a:pt x="0" y="13"/>
                    <a:pt x="0" y="13"/>
                  </a:cubicBezTo>
                  <a:cubicBezTo>
                    <a:pt x="0" y="6"/>
                    <a:pt x="6" y="0"/>
                    <a:pt x="13" y="0"/>
                  </a:cubicBezTo>
                  <a:cubicBezTo>
                    <a:pt x="72" y="0"/>
                    <a:pt x="72" y="0"/>
                    <a:pt x="72" y="0"/>
                  </a:cubicBezTo>
                  <a:cubicBezTo>
                    <a:pt x="79" y="0"/>
                    <a:pt x="85" y="6"/>
                    <a:pt x="85" y="13"/>
                  </a:cubicBezTo>
                  <a:cubicBezTo>
                    <a:pt x="85" y="62"/>
                    <a:pt x="85" y="62"/>
                    <a:pt x="85" y="62"/>
                  </a:cubicBezTo>
                  <a:cubicBezTo>
                    <a:pt x="85" y="69"/>
                    <a:pt x="79" y="75"/>
                    <a:pt x="72" y="75"/>
                  </a:cubicBezTo>
                  <a:close/>
                  <a:moveTo>
                    <a:pt x="13" y="12"/>
                  </a:moveTo>
                  <a:cubicBezTo>
                    <a:pt x="12" y="12"/>
                    <a:pt x="12" y="13"/>
                    <a:pt x="12" y="13"/>
                  </a:cubicBezTo>
                  <a:cubicBezTo>
                    <a:pt x="12" y="62"/>
                    <a:pt x="12" y="62"/>
                    <a:pt x="12" y="62"/>
                  </a:cubicBezTo>
                  <a:cubicBezTo>
                    <a:pt x="12" y="63"/>
                    <a:pt x="12" y="63"/>
                    <a:pt x="13" y="63"/>
                  </a:cubicBezTo>
                  <a:cubicBezTo>
                    <a:pt x="72" y="63"/>
                    <a:pt x="72" y="63"/>
                    <a:pt x="72" y="63"/>
                  </a:cubicBezTo>
                  <a:cubicBezTo>
                    <a:pt x="73" y="63"/>
                    <a:pt x="73" y="63"/>
                    <a:pt x="73" y="62"/>
                  </a:cubicBezTo>
                  <a:cubicBezTo>
                    <a:pt x="73" y="13"/>
                    <a:pt x="73" y="13"/>
                    <a:pt x="73" y="13"/>
                  </a:cubicBezTo>
                  <a:cubicBezTo>
                    <a:pt x="73" y="13"/>
                    <a:pt x="73" y="12"/>
                    <a:pt x="72"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662" dirty="0">
                <a:solidFill>
                  <a:schemeClr val="tx1"/>
                </a:solidFill>
                <a:latin typeface="Book Antiqua" panose="02040602050305030304" pitchFamily="18" charset="0"/>
              </a:endParaRPr>
            </a:p>
          </p:txBody>
        </p:sp>
        <p:sp>
          <p:nvSpPr>
            <p:cNvPr id="15" name="Freeform 59">
              <a:extLst>
                <a:ext uri="{FF2B5EF4-FFF2-40B4-BE49-F238E27FC236}">
                  <a16:creationId xmlns="" xmlns:a16="http://schemas.microsoft.com/office/drawing/2014/main" id="{B5400223-B861-FEFE-7A13-C0C36169F77E}"/>
                </a:ext>
              </a:extLst>
            </p:cNvPr>
            <p:cNvSpPr>
              <a:spLocks noEditPoints="1"/>
            </p:cNvSpPr>
            <p:nvPr/>
          </p:nvSpPr>
          <p:spPr bwMode="auto">
            <a:xfrm>
              <a:off x="3787529" y="636588"/>
              <a:ext cx="173038" cy="153988"/>
            </a:xfrm>
            <a:custGeom>
              <a:avLst/>
              <a:gdLst>
                <a:gd name="T0" fmla="*/ 72 w 85"/>
                <a:gd name="T1" fmla="*/ 75 h 75"/>
                <a:gd name="T2" fmla="*/ 13 w 85"/>
                <a:gd name="T3" fmla="*/ 75 h 75"/>
                <a:gd name="T4" fmla="*/ 0 w 85"/>
                <a:gd name="T5" fmla="*/ 62 h 75"/>
                <a:gd name="T6" fmla="*/ 0 w 85"/>
                <a:gd name="T7" fmla="*/ 13 h 75"/>
                <a:gd name="T8" fmla="*/ 13 w 85"/>
                <a:gd name="T9" fmla="*/ 0 h 75"/>
                <a:gd name="T10" fmla="*/ 72 w 85"/>
                <a:gd name="T11" fmla="*/ 0 h 75"/>
                <a:gd name="T12" fmla="*/ 85 w 85"/>
                <a:gd name="T13" fmla="*/ 13 h 75"/>
                <a:gd name="T14" fmla="*/ 85 w 85"/>
                <a:gd name="T15" fmla="*/ 62 h 75"/>
                <a:gd name="T16" fmla="*/ 72 w 85"/>
                <a:gd name="T17" fmla="*/ 75 h 75"/>
                <a:gd name="T18" fmla="*/ 13 w 85"/>
                <a:gd name="T19" fmla="*/ 12 h 75"/>
                <a:gd name="T20" fmla="*/ 12 w 85"/>
                <a:gd name="T21" fmla="*/ 13 h 75"/>
                <a:gd name="T22" fmla="*/ 12 w 85"/>
                <a:gd name="T23" fmla="*/ 62 h 75"/>
                <a:gd name="T24" fmla="*/ 13 w 85"/>
                <a:gd name="T25" fmla="*/ 63 h 75"/>
                <a:gd name="T26" fmla="*/ 72 w 85"/>
                <a:gd name="T27" fmla="*/ 63 h 75"/>
                <a:gd name="T28" fmla="*/ 73 w 85"/>
                <a:gd name="T29" fmla="*/ 62 h 75"/>
                <a:gd name="T30" fmla="*/ 73 w 85"/>
                <a:gd name="T31" fmla="*/ 13 h 75"/>
                <a:gd name="T32" fmla="*/ 72 w 85"/>
                <a:gd name="T33" fmla="*/ 12 h 75"/>
                <a:gd name="T34" fmla="*/ 13 w 85"/>
                <a:gd name="T3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75">
                  <a:moveTo>
                    <a:pt x="72" y="75"/>
                  </a:moveTo>
                  <a:cubicBezTo>
                    <a:pt x="13" y="75"/>
                    <a:pt x="13" y="75"/>
                    <a:pt x="13" y="75"/>
                  </a:cubicBezTo>
                  <a:cubicBezTo>
                    <a:pt x="6" y="75"/>
                    <a:pt x="0" y="69"/>
                    <a:pt x="0" y="62"/>
                  </a:cubicBezTo>
                  <a:cubicBezTo>
                    <a:pt x="0" y="13"/>
                    <a:pt x="0" y="13"/>
                    <a:pt x="0" y="13"/>
                  </a:cubicBezTo>
                  <a:cubicBezTo>
                    <a:pt x="0" y="6"/>
                    <a:pt x="6" y="0"/>
                    <a:pt x="13" y="0"/>
                  </a:cubicBezTo>
                  <a:cubicBezTo>
                    <a:pt x="72" y="0"/>
                    <a:pt x="72" y="0"/>
                    <a:pt x="72" y="0"/>
                  </a:cubicBezTo>
                  <a:cubicBezTo>
                    <a:pt x="79" y="0"/>
                    <a:pt x="85" y="6"/>
                    <a:pt x="85" y="13"/>
                  </a:cubicBezTo>
                  <a:cubicBezTo>
                    <a:pt x="85" y="62"/>
                    <a:pt x="85" y="62"/>
                    <a:pt x="85" y="62"/>
                  </a:cubicBezTo>
                  <a:cubicBezTo>
                    <a:pt x="85" y="69"/>
                    <a:pt x="79" y="75"/>
                    <a:pt x="72" y="75"/>
                  </a:cubicBezTo>
                  <a:close/>
                  <a:moveTo>
                    <a:pt x="13" y="12"/>
                  </a:moveTo>
                  <a:cubicBezTo>
                    <a:pt x="12" y="12"/>
                    <a:pt x="12" y="13"/>
                    <a:pt x="12" y="13"/>
                  </a:cubicBezTo>
                  <a:cubicBezTo>
                    <a:pt x="12" y="62"/>
                    <a:pt x="12" y="62"/>
                    <a:pt x="12" y="62"/>
                  </a:cubicBezTo>
                  <a:cubicBezTo>
                    <a:pt x="12" y="63"/>
                    <a:pt x="12" y="63"/>
                    <a:pt x="13" y="63"/>
                  </a:cubicBezTo>
                  <a:cubicBezTo>
                    <a:pt x="72" y="63"/>
                    <a:pt x="72" y="63"/>
                    <a:pt x="72" y="63"/>
                  </a:cubicBezTo>
                  <a:cubicBezTo>
                    <a:pt x="73" y="63"/>
                    <a:pt x="73" y="63"/>
                    <a:pt x="73" y="62"/>
                  </a:cubicBezTo>
                  <a:cubicBezTo>
                    <a:pt x="73" y="13"/>
                    <a:pt x="73" y="13"/>
                    <a:pt x="73" y="13"/>
                  </a:cubicBezTo>
                  <a:cubicBezTo>
                    <a:pt x="73" y="13"/>
                    <a:pt x="73" y="12"/>
                    <a:pt x="72" y="12"/>
                  </a:cubicBezTo>
                  <a:lnTo>
                    <a:pt x="1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662" dirty="0">
                <a:solidFill>
                  <a:schemeClr val="tx1"/>
                </a:solidFill>
                <a:latin typeface="Book Antiqua" panose="02040602050305030304" pitchFamily="18" charset="0"/>
              </a:endParaRPr>
            </a:p>
          </p:txBody>
        </p:sp>
        <p:sp>
          <p:nvSpPr>
            <p:cNvPr id="24" name="Freeform 60">
              <a:extLst>
                <a:ext uri="{FF2B5EF4-FFF2-40B4-BE49-F238E27FC236}">
                  <a16:creationId xmlns="" xmlns:a16="http://schemas.microsoft.com/office/drawing/2014/main" id="{7695A36E-356C-70F5-247D-C2068F12E5C0}"/>
                </a:ext>
              </a:extLst>
            </p:cNvPr>
            <p:cNvSpPr>
              <a:spLocks/>
            </p:cNvSpPr>
            <p:nvPr/>
          </p:nvSpPr>
          <p:spPr bwMode="auto">
            <a:xfrm>
              <a:off x="3862142" y="544513"/>
              <a:ext cx="461963" cy="104775"/>
            </a:xfrm>
            <a:custGeom>
              <a:avLst/>
              <a:gdLst>
                <a:gd name="T0" fmla="*/ 226 w 226"/>
                <a:gd name="T1" fmla="*/ 51 h 51"/>
                <a:gd name="T2" fmla="*/ 214 w 226"/>
                <a:gd name="T3" fmla="*/ 51 h 51"/>
                <a:gd name="T4" fmla="*/ 214 w 226"/>
                <a:gd name="T5" fmla="*/ 12 h 51"/>
                <a:gd name="T6" fmla="*/ 12 w 226"/>
                <a:gd name="T7" fmla="*/ 12 h 51"/>
                <a:gd name="T8" fmla="*/ 12 w 226"/>
                <a:gd name="T9" fmla="*/ 51 h 51"/>
                <a:gd name="T10" fmla="*/ 0 w 226"/>
                <a:gd name="T11" fmla="*/ 51 h 51"/>
                <a:gd name="T12" fmla="*/ 0 w 226"/>
                <a:gd name="T13" fmla="*/ 6 h 51"/>
                <a:gd name="T14" fmla="*/ 6 w 226"/>
                <a:gd name="T15" fmla="*/ 0 h 51"/>
                <a:gd name="T16" fmla="*/ 220 w 226"/>
                <a:gd name="T17" fmla="*/ 0 h 51"/>
                <a:gd name="T18" fmla="*/ 226 w 226"/>
                <a:gd name="T19" fmla="*/ 6 h 51"/>
                <a:gd name="T20" fmla="*/ 226 w 226"/>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51">
                  <a:moveTo>
                    <a:pt x="226" y="51"/>
                  </a:moveTo>
                  <a:cubicBezTo>
                    <a:pt x="214" y="51"/>
                    <a:pt x="214" y="51"/>
                    <a:pt x="214" y="51"/>
                  </a:cubicBezTo>
                  <a:cubicBezTo>
                    <a:pt x="214" y="12"/>
                    <a:pt x="214" y="12"/>
                    <a:pt x="214" y="12"/>
                  </a:cubicBezTo>
                  <a:cubicBezTo>
                    <a:pt x="12" y="12"/>
                    <a:pt x="12" y="12"/>
                    <a:pt x="12" y="12"/>
                  </a:cubicBezTo>
                  <a:cubicBezTo>
                    <a:pt x="12" y="51"/>
                    <a:pt x="12" y="51"/>
                    <a:pt x="12" y="51"/>
                  </a:cubicBezTo>
                  <a:cubicBezTo>
                    <a:pt x="0" y="51"/>
                    <a:pt x="0" y="51"/>
                    <a:pt x="0" y="51"/>
                  </a:cubicBezTo>
                  <a:cubicBezTo>
                    <a:pt x="0" y="6"/>
                    <a:pt x="0" y="6"/>
                    <a:pt x="0" y="6"/>
                  </a:cubicBezTo>
                  <a:cubicBezTo>
                    <a:pt x="0" y="3"/>
                    <a:pt x="2" y="0"/>
                    <a:pt x="6" y="0"/>
                  </a:cubicBezTo>
                  <a:cubicBezTo>
                    <a:pt x="220" y="0"/>
                    <a:pt x="220" y="0"/>
                    <a:pt x="220" y="0"/>
                  </a:cubicBezTo>
                  <a:cubicBezTo>
                    <a:pt x="224" y="0"/>
                    <a:pt x="226" y="3"/>
                    <a:pt x="226" y="6"/>
                  </a:cubicBezTo>
                  <a:lnTo>
                    <a:pt x="22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662" dirty="0">
                <a:solidFill>
                  <a:schemeClr val="tx1"/>
                </a:solidFill>
                <a:latin typeface="Book Antiqua" panose="02040602050305030304" pitchFamily="18" charset="0"/>
              </a:endParaRPr>
            </a:p>
          </p:txBody>
        </p:sp>
        <p:sp>
          <p:nvSpPr>
            <p:cNvPr id="25" name="Rectangle 61">
              <a:extLst>
                <a:ext uri="{FF2B5EF4-FFF2-40B4-BE49-F238E27FC236}">
                  <a16:creationId xmlns="" xmlns:a16="http://schemas.microsoft.com/office/drawing/2014/main" id="{3270CBF7-5957-12A5-2673-2D7E9B3EBC45}"/>
                </a:ext>
              </a:extLst>
            </p:cNvPr>
            <p:cNvSpPr>
              <a:spLocks noChangeArrowheads="1"/>
            </p:cNvSpPr>
            <p:nvPr/>
          </p:nvSpPr>
          <p:spPr bwMode="auto">
            <a:xfrm>
              <a:off x="4081217" y="457201"/>
              <a:ext cx="23813"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662" dirty="0">
                <a:solidFill>
                  <a:schemeClr val="tx1"/>
                </a:solidFill>
                <a:latin typeface="Book Antiqua" panose="02040602050305030304" pitchFamily="18" charset="0"/>
              </a:endParaRPr>
            </a:p>
          </p:txBody>
        </p:sp>
      </p:grpSp>
      <p:pic>
        <p:nvPicPr>
          <p:cNvPr id="26" name="Graphic 25" descr="Coins">
            <a:extLst>
              <a:ext uri="{FF2B5EF4-FFF2-40B4-BE49-F238E27FC236}">
                <a16:creationId xmlns="" xmlns:a16="http://schemas.microsoft.com/office/drawing/2014/main" id="{DF9C505A-5965-0BE6-8798-3F961072D4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4940740" y="4741183"/>
            <a:ext cx="643864" cy="506987"/>
          </a:xfrm>
          <a:prstGeom prst="rect">
            <a:avLst/>
          </a:prstGeom>
        </p:spPr>
      </p:pic>
      <p:sp>
        <p:nvSpPr>
          <p:cNvPr id="27" name="Rectangle 26">
            <a:extLst>
              <a:ext uri="{FF2B5EF4-FFF2-40B4-BE49-F238E27FC236}">
                <a16:creationId xmlns="" xmlns:a16="http://schemas.microsoft.com/office/drawing/2014/main" id="{2DD60FF4-21E2-6EC8-208D-A5C78D0BEF1D}"/>
              </a:ext>
            </a:extLst>
          </p:cNvPr>
          <p:cNvSpPr/>
          <p:nvPr/>
        </p:nvSpPr>
        <p:spPr>
          <a:xfrm>
            <a:off x="5719882" y="4625344"/>
            <a:ext cx="3765393" cy="738664"/>
          </a:xfrm>
          <a:prstGeom prst="rect">
            <a:avLst/>
          </a:prstGeom>
        </p:spPr>
        <p:txBody>
          <a:bodyPr wrap="square">
            <a:spAutoFit/>
          </a:bodyPr>
          <a:lstStyle/>
          <a:p>
            <a:pPr lvl="0"/>
            <a:r>
              <a:rPr lang="en-GB" b="1" dirty="0">
                <a:solidFill>
                  <a:schemeClr val="tx1"/>
                </a:solidFill>
                <a:latin typeface="Book Antiqua" panose="02040602050305030304" pitchFamily="18" charset="0"/>
              </a:rPr>
              <a:t>Problem is big enough to justify costs </a:t>
            </a:r>
            <a:r>
              <a:rPr lang="en-GB" dirty="0">
                <a:solidFill>
                  <a:schemeClr val="tx1"/>
                </a:solidFill>
                <a:latin typeface="Book Antiqua" panose="02040602050305030304" pitchFamily="18" charset="0"/>
              </a:rPr>
              <a:t>of designing, monitoring and managing a blended finance transaction</a:t>
            </a:r>
          </a:p>
        </p:txBody>
      </p:sp>
      <p:pic>
        <p:nvPicPr>
          <p:cNvPr id="28" name="Graphic 27" descr="Checklist with solid fill">
            <a:extLst>
              <a:ext uri="{FF2B5EF4-FFF2-40B4-BE49-F238E27FC236}">
                <a16:creationId xmlns="" xmlns:a16="http://schemas.microsoft.com/office/drawing/2014/main" id="{9F0580D3-1F16-24AC-C817-DB69AF47AEB2}"/>
              </a:ext>
            </a:extLst>
          </p:cNvPr>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5009178" y="5585776"/>
            <a:ext cx="506987" cy="506987"/>
          </a:xfrm>
          <a:prstGeom prst="rect">
            <a:avLst/>
          </a:prstGeom>
        </p:spPr>
      </p:pic>
      <p:sp>
        <p:nvSpPr>
          <p:cNvPr id="29" name="Rectangle 28">
            <a:extLst>
              <a:ext uri="{FF2B5EF4-FFF2-40B4-BE49-F238E27FC236}">
                <a16:creationId xmlns="" xmlns:a16="http://schemas.microsoft.com/office/drawing/2014/main" id="{50736D62-55BA-F9E7-EDAB-551E436A9A89}"/>
              </a:ext>
            </a:extLst>
          </p:cNvPr>
          <p:cNvSpPr/>
          <p:nvPr/>
        </p:nvSpPr>
        <p:spPr>
          <a:xfrm>
            <a:off x="5719882" y="5577659"/>
            <a:ext cx="3765393" cy="523220"/>
          </a:xfrm>
          <a:prstGeom prst="rect">
            <a:avLst/>
          </a:prstGeom>
        </p:spPr>
        <p:txBody>
          <a:bodyPr wrap="square">
            <a:spAutoFit/>
          </a:bodyPr>
          <a:lstStyle/>
          <a:p>
            <a:pPr lvl="0"/>
            <a:r>
              <a:rPr lang="en-GB" b="1" dirty="0">
                <a:solidFill>
                  <a:schemeClr val="tx1"/>
                </a:solidFill>
                <a:latin typeface="Book Antiqua" panose="02040602050305030304" pitchFamily="18" charset="0"/>
              </a:rPr>
              <a:t>Interventions have been demonstrated</a:t>
            </a:r>
            <a:r>
              <a:rPr lang="en-GB" dirty="0">
                <a:solidFill>
                  <a:schemeClr val="tx1"/>
                </a:solidFill>
                <a:latin typeface="Book Antiqua" panose="02040602050305030304" pitchFamily="18" charset="0"/>
              </a:rPr>
              <a:t>, even if at only a pilot stage</a:t>
            </a:r>
          </a:p>
        </p:txBody>
      </p:sp>
      <p:sp>
        <p:nvSpPr>
          <p:cNvPr id="30" name="TextBox 29">
            <a:extLst>
              <a:ext uri="{FF2B5EF4-FFF2-40B4-BE49-F238E27FC236}">
                <a16:creationId xmlns="" xmlns:a16="http://schemas.microsoft.com/office/drawing/2014/main" id="{82AD27C2-0037-A964-9C7D-DC8899E4F259}"/>
              </a:ext>
            </a:extLst>
          </p:cNvPr>
          <p:cNvSpPr txBox="1"/>
          <p:nvPr/>
        </p:nvSpPr>
        <p:spPr bwMode="gray">
          <a:xfrm>
            <a:off x="4761937" y="1450412"/>
            <a:ext cx="4592776" cy="290747"/>
          </a:xfrm>
          <a:prstGeom prst="rect">
            <a:avLst/>
          </a:prstGeom>
        </p:spPr>
        <p:txBody>
          <a:bodyPr vert="horz" wrap="square" lIns="0" tIns="0" rIns="0" bIns="0" rtlCol="0" anchor="t">
            <a:noAutofit/>
          </a:bodyPr>
          <a:lstStyle/>
          <a:p>
            <a:pPr>
              <a:spcBef>
                <a:spcPts val="554"/>
              </a:spcBef>
            </a:pPr>
            <a:r>
              <a:rPr lang="en-ZA" sz="1600" b="1" dirty="0">
                <a:solidFill>
                  <a:schemeClr val="bg2"/>
                </a:solidFill>
                <a:latin typeface="Book Antiqua" panose="02040602050305030304" pitchFamily="18" charset="0"/>
              </a:rPr>
              <a:t>Results-based financing is most suitable when:</a:t>
            </a:r>
          </a:p>
        </p:txBody>
      </p:sp>
      <p:grpSp>
        <p:nvGrpSpPr>
          <p:cNvPr id="35" name="Group 34">
            <a:extLst>
              <a:ext uri="{FF2B5EF4-FFF2-40B4-BE49-F238E27FC236}">
                <a16:creationId xmlns="" xmlns:a16="http://schemas.microsoft.com/office/drawing/2014/main" id="{09FC12BE-C519-6633-E88B-15CCBE8A61F8}"/>
              </a:ext>
            </a:extLst>
          </p:cNvPr>
          <p:cNvGrpSpPr/>
          <p:nvPr/>
        </p:nvGrpSpPr>
        <p:grpSpPr>
          <a:xfrm>
            <a:off x="417111" y="5144595"/>
            <a:ext cx="3409401" cy="770400"/>
            <a:chOff x="417111" y="5024849"/>
            <a:chExt cx="3409401" cy="770400"/>
          </a:xfrm>
        </p:grpSpPr>
        <p:cxnSp>
          <p:nvCxnSpPr>
            <p:cNvPr id="20" name="Google Shape;469;p20">
              <a:extLst>
                <a:ext uri="{FF2B5EF4-FFF2-40B4-BE49-F238E27FC236}">
                  <a16:creationId xmlns="" xmlns:a16="http://schemas.microsoft.com/office/drawing/2014/main" id="{E6E1CD9F-9CAE-A0FD-59BD-7D764C93F271}"/>
                </a:ext>
              </a:extLst>
            </p:cNvPr>
            <p:cNvCxnSpPr>
              <a:cxnSpLocks/>
            </p:cNvCxnSpPr>
            <p:nvPr/>
          </p:nvCxnSpPr>
          <p:spPr>
            <a:xfrm>
              <a:off x="1294239" y="5024849"/>
              <a:ext cx="0" cy="770400"/>
            </a:xfrm>
            <a:prstGeom prst="straightConnector1">
              <a:avLst/>
            </a:prstGeom>
            <a:noFill/>
            <a:ln w="25400" cap="flat" cmpd="sng">
              <a:solidFill>
                <a:schemeClr val="bg2"/>
              </a:solidFill>
              <a:prstDash val="solid"/>
              <a:round/>
              <a:headEnd type="none" w="sm" len="sm"/>
              <a:tailEnd type="none" w="sm" len="sm"/>
            </a:ln>
            <a:effectLst>
              <a:outerShdw blurRad="40000" dist="20000" dir="5400000" rotWithShape="0">
                <a:srgbClr val="000000">
                  <a:alpha val="37254"/>
                </a:srgbClr>
              </a:outerShdw>
            </a:effectLst>
          </p:spPr>
        </p:cxnSp>
        <p:sp>
          <p:nvSpPr>
            <p:cNvPr id="23" name="Google Shape;466;p20">
              <a:extLst>
                <a:ext uri="{FF2B5EF4-FFF2-40B4-BE49-F238E27FC236}">
                  <a16:creationId xmlns="" xmlns:a16="http://schemas.microsoft.com/office/drawing/2014/main" id="{8AE284C0-ED64-C4F6-9155-0991351D0DA9}"/>
                </a:ext>
              </a:extLst>
            </p:cNvPr>
            <p:cNvSpPr/>
            <p:nvPr/>
          </p:nvSpPr>
          <p:spPr>
            <a:xfrm>
              <a:off x="1494205" y="5025333"/>
              <a:ext cx="2332307" cy="7694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strike="noStrike" cap="none" dirty="0">
                  <a:solidFill>
                    <a:schemeClr val="accent6">
                      <a:lumMod val="75000"/>
                    </a:schemeClr>
                  </a:solidFill>
                  <a:latin typeface="Book Antiqua" panose="02040602050305030304" pitchFamily="18" charset="0"/>
                  <a:ea typeface="Book Antiqua"/>
                  <a:cs typeface="Book Antiqua"/>
                  <a:sym typeface="Book Antiqua"/>
                </a:rPr>
                <a:t>Creates evidence of what works</a:t>
              </a:r>
            </a:p>
          </p:txBody>
        </p:sp>
        <p:pic>
          <p:nvPicPr>
            <p:cNvPr id="32" name="Graphic 31" descr="Checkmark with solid fill">
              <a:extLst>
                <a:ext uri="{FF2B5EF4-FFF2-40B4-BE49-F238E27FC236}">
                  <a16:creationId xmlns="" xmlns:a16="http://schemas.microsoft.com/office/drawing/2014/main" id="{4BFA68A8-3C87-1E01-36E5-96602EFFB679}"/>
                </a:ext>
              </a:extLst>
            </p:cNvPr>
            <p:cNvPicPr>
              <a:picLocks noChangeAspect="1"/>
            </p:cNvPicPr>
            <p:nvPr/>
          </p:nvPicPr>
          <p:blipFill>
            <a:blip r:embed="rId15">
              <a:extLst>
                <a:ext uri="{96DAC541-7B7A-43D3-8B79-37D633B846F1}">
                  <asvg:svgBlip xmlns="" xmlns:asvg="http://schemas.microsoft.com/office/drawing/2016/SVG/main" r:embed="rId16"/>
                </a:ext>
              </a:extLst>
            </a:blip>
            <a:srcRect/>
            <a:stretch/>
          </p:blipFill>
          <p:spPr>
            <a:xfrm>
              <a:off x="417111" y="5104049"/>
              <a:ext cx="612000" cy="612000"/>
            </a:xfrm>
            <a:prstGeom prst="rect">
              <a:avLst/>
            </a:prstGeom>
          </p:spPr>
        </p:pic>
      </p:grpSp>
      <p:sp>
        <p:nvSpPr>
          <p:cNvPr id="38" name="Slide Number Placeholder 1">
            <a:extLst>
              <a:ext uri="{FF2B5EF4-FFF2-40B4-BE49-F238E27FC236}">
                <a16:creationId xmlns="" xmlns:a16="http://schemas.microsoft.com/office/drawing/2014/main" id="{1C9C7718-C813-8A51-26AF-1C52C603A260}"/>
              </a:ext>
            </a:extLst>
          </p:cNvPr>
          <p:cNvSpPr>
            <a:spLocks noGrp="1"/>
          </p:cNvSpPr>
          <p:nvPr>
            <p:ph type="sldNum" idx="4294967295"/>
          </p:nvPr>
        </p:nvSpPr>
        <p:spPr>
          <a:xfrm>
            <a:off x="9220200" y="6619875"/>
            <a:ext cx="533399" cy="276224"/>
          </a:xfrm>
          <a:prstGeom prst="rect">
            <a:avLst/>
          </a:prstGeom>
        </p:spPr>
        <p:txBody>
          <a:bodyPr/>
          <a:lstStyle/>
          <a:p>
            <a:pPr marL="0" lvl="0" indent="0" algn="ctr" rtl="0">
              <a:spcBef>
                <a:spcPts val="0"/>
              </a:spcBef>
              <a:spcAft>
                <a:spcPts val="0"/>
              </a:spcAft>
              <a:buNone/>
            </a:pPr>
            <a:fld id="{00000000-1234-1234-1234-123412341234}" type="slidenum">
              <a:rPr lang="en-US" sz="1000" smtClean="0">
                <a:latin typeface="Book Antiqua"/>
                <a:cs typeface="Book Antiqua"/>
              </a:rPr>
              <a:t>6</a:t>
            </a:fld>
            <a:endParaRPr lang="en-US" sz="1000" dirty="0">
              <a:latin typeface="Book Antiqua"/>
              <a:cs typeface="Book Antiqua"/>
            </a:endParaRPr>
          </a:p>
        </p:txBody>
      </p:sp>
    </p:spTree>
    <p:extLst>
      <p:ext uri="{BB962C8B-B14F-4D97-AF65-F5344CB8AC3E}">
        <p14:creationId xmlns:p14="http://schemas.microsoft.com/office/powerpoint/2010/main" val="4269358380"/>
      </p:ext>
    </p:extLst>
  </p:cSld>
  <p:clrMapOvr>
    <a:masterClrMapping/>
  </p:clrMapOvr>
  <p:extLst mod="1">
    <p:ext uri="{6950BFC3-D8DA-4A85-94F7-54DA5524770B}">
      <p188:commentRel xmlns="" xmlns:p188="http://schemas.microsoft.com/office/powerpoint/2018/8/main" r:id="rId17"/>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 xmlns:a16="http://schemas.microsoft.com/office/drawing/2014/main" id="{EA3510B1-08B6-042C-9592-7D2679EDCA51}"/>
              </a:ext>
            </a:extLst>
          </p:cNvPr>
          <p:cNvGraphicFramePr>
            <a:graphicFrameLocks noChangeAspect="1"/>
          </p:cNvGraphicFramePr>
          <p:nvPr>
            <p:custDataLst>
              <p:tags r:id="rId2"/>
            </p:custDataLst>
            <p:extLst>
              <p:ext uri="{D42A27DB-BD31-4B8C-83A1-F6EECF244321}">
                <p14:modId xmlns:p14="http://schemas.microsoft.com/office/powerpoint/2010/main" val="1763012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 xmlns:a16="http://schemas.microsoft.com/office/drawing/2014/main" id="{EA3510B1-08B6-042C-9592-7D2679EDCA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2731377C-0ACB-C471-CBFE-04613A096FD8}"/>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7</a:t>
            </a:fld>
            <a:endParaRPr lang="en-US" dirty="0"/>
          </a:p>
        </p:txBody>
      </p:sp>
      <p:sp>
        <p:nvSpPr>
          <p:cNvPr id="3" name="Title 2">
            <a:extLst>
              <a:ext uri="{FF2B5EF4-FFF2-40B4-BE49-F238E27FC236}">
                <a16:creationId xmlns="" xmlns:a16="http://schemas.microsoft.com/office/drawing/2014/main" id="{752024D8-A4E4-552E-3C9F-06A379090D41}"/>
              </a:ext>
            </a:extLst>
          </p:cNvPr>
          <p:cNvSpPr>
            <a:spLocks noGrp="1"/>
          </p:cNvSpPr>
          <p:nvPr>
            <p:ph type="title"/>
          </p:nvPr>
        </p:nvSpPr>
        <p:spPr/>
        <p:txBody>
          <a:bodyPr vert="horz"/>
          <a:lstStyle/>
          <a:p>
            <a:r>
              <a:rPr lang="en-US" dirty="0">
                <a:latin typeface="Book Antiqua" panose="02040602050305030304" pitchFamily="18" charset="0"/>
              </a:rPr>
              <a:t>Case Studies of Results-based financing (1/2)</a:t>
            </a:r>
          </a:p>
        </p:txBody>
      </p:sp>
      <p:sp>
        <p:nvSpPr>
          <p:cNvPr id="5" name="Google Shape;71;p29">
            <a:extLst>
              <a:ext uri="{FF2B5EF4-FFF2-40B4-BE49-F238E27FC236}">
                <a16:creationId xmlns="" xmlns:a16="http://schemas.microsoft.com/office/drawing/2014/main" id="{92FB97A8-762D-AA9D-5235-1CC780D94A30}"/>
              </a:ext>
            </a:extLst>
          </p:cNvPr>
          <p:cNvSpPr txBox="1"/>
          <p:nvPr/>
        </p:nvSpPr>
        <p:spPr>
          <a:xfrm>
            <a:off x="380831" y="1970185"/>
            <a:ext cx="4214561" cy="2386112"/>
          </a:xfrm>
          <a:prstGeom prst="rect">
            <a:avLst/>
          </a:prstGeom>
          <a:noFill/>
          <a:ln>
            <a:noFill/>
          </a:ln>
        </p:spPr>
        <p:txBody>
          <a:bodyPr spcFirstLastPara="1" wrap="square" lIns="0" tIns="16075" rIns="0" bIns="0" anchor="t" anchorCtr="0">
            <a:spAutoFit/>
          </a:bodyPr>
          <a:lstStyle/>
          <a:p>
            <a:pPr algn="just">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The Skill </a:t>
            </a:r>
            <a:r>
              <a:rPr lang="en-US" b="1" dirty="0">
                <a:latin typeface="Book Antiqua" panose="02040602050305030304" pitchFamily="18" charset="0"/>
                <a:ea typeface="Quattrocento Sans"/>
                <a:cs typeface="Quattrocento Sans"/>
                <a:sym typeface="Quattrocento Sans"/>
              </a:rPr>
              <a:t>I</a:t>
            </a: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mpact Bond </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is India’s first outcomes-based transaction focused on skilling and employment. It aims to strengthen </a:t>
            </a:r>
            <a:r>
              <a:rPr lang="en-US" dirty="0">
                <a:latin typeface="Book Antiqua" panose="02040602050305030304" pitchFamily="18" charset="0"/>
                <a:ea typeface="Quattrocento Sans"/>
                <a:cs typeface="Quattrocento Sans"/>
                <a:sym typeface="Quattrocento Sans"/>
              </a:rPr>
              <a:t>India’s technical and vocational education system and support 50,000 youth, 60% of whom will be women.</a:t>
            </a:r>
            <a:endParaRPr lang="en-US" sz="1400" b="0" i="0" u="none" strike="noStrike" cap="none" dirty="0">
              <a:solidFill>
                <a:srgbClr val="000000"/>
              </a:solidFill>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endParaRPr lang="en-US" dirty="0">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endParaRPr lang="en-US" dirty="0">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Investors</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 NSDC, MSDF</a:t>
            </a:r>
          </a:p>
          <a:p>
            <a:pPr marL="0" marR="0" lvl="0" indent="0" algn="just" rtl="0">
              <a:lnSpc>
                <a:spcPct val="100000"/>
              </a:lnSpc>
              <a:spcBef>
                <a:spcPts val="0"/>
              </a:spcBef>
              <a:spcAft>
                <a:spcPts val="0"/>
              </a:spcAft>
              <a:buClr>
                <a:srgbClr val="000000"/>
              </a:buClr>
              <a:buSzPts val="1400"/>
              <a:buFont typeface="Arial"/>
              <a:buNone/>
            </a:pPr>
            <a:r>
              <a:rPr lang="en-US" b="1" dirty="0">
                <a:latin typeface="Book Antiqua" panose="02040602050305030304" pitchFamily="18" charset="0"/>
                <a:ea typeface="Quattrocento Sans"/>
                <a:cs typeface="Quattrocento Sans"/>
                <a:sym typeface="Quattrocento Sans"/>
              </a:rPr>
              <a:t>Outcome funders</a:t>
            </a:r>
            <a:r>
              <a:rPr lang="en-US" dirty="0">
                <a:latin typeface="Book Antiqua" panose="02040602050305030304" pitchFamily="18" charset="0"/>
                <a:ea typeface="Quattrocento Sans"/>
                <a:cs typeface="Quattrocento Sans"/>
                <a:sym typeface="Quattrocento Sans"/>
              </a:rPr>
              <a:t>: CIFF, JSW, HSBC, Dubai Cares</a:t>
            </a:r>
          </a:p>
          <a:p>
            <a:pPr marR="0" lvl="0" algn="just" rtl="0">
              <a:lnSpc>
                <a:spcPct val="100000"/>
              </a:lnSpc>
              <a:spcBef>
                <a:spcPts val="0"/>
              </a:spcBef>
              <a:spcAft>
                <a:spcPts val="0"/>
              </a:spcAft>
              <a:buClr>
                <a:srgbClr val="000000"/>
              </a:buClr>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Payment metric: </a:t>
            </a:r>
            <a:r>
              <a:rPr lang="en-US" sz="1400" b="0" i="0" u="none" strike="noStrike" cap="none" dirty="0">
                <a:solidFill>
                  <a:srgbClr val="000000"/>
                </a:solidFill>
                <a:latin typeface="Book Antiqua" panose="02040602050305030304" pitchFamily="18" charset="0"/>
                <a:ea typeface="Quattrocento Sans"/>
                <a:cs typeface="Quattrocento Sans"/>
                <a:sym typeface="Quattrocento Sans"/>
              </a:rPr>
              <a:t>Emphasis on placement &amp; retention</a:t>
            </a:r>
          </a:p>
          <a:p>
            <a:pPr marR="0" lvl="0" algn="just" rtl="0">
              <a:lnSpc>
                <a:spcPct val="100000"/>
              </a:lnSpc>
              <a:spcBef>
                <a:spcPts val="0"/>
              </a:spcBef>
              <a:spcAft>
                <a:spcPts val="0"/>
              </a:spcAft>
              <a:buClr>
                <a:srgbClr val="000000"/>
              </a:buClr>
              <a:buSzPts val="1400"/>
            </a:pPr>
            <a:r>
              <a:rPr lang="en-US" b="1" dirty="0">
                <a:latin typeface="Book Antiqua" panose="02040602050305030304" pitchFamily="18" charset="0"/>
                <a:ea typeface="Quattrocento Sans"/>
                <a:cs typeface="Quattrocento Sans"/>
                <a:sym typeface="Quattrocento Sans"/>
              </a:rPr>
              <a:t>Size: </a:t>
            </a:r>
            <a:r>
              <a:rPr lang="en-US" dirty="0">
                <a:latin typeface="Book Antiqua" panose="02040602050305030304" pitchFamily="18" charset="0"/>
                <a:ea typeface="Quattrocento Sans"/>
                <a:cs typeface="Quattrocento Sans"/>
                <a:sym typeface="Quattrocento Sans"/>
              </a:rPr>
              <a:t>USD 14.4 Mn</a:t>
            </a:r>
            <a:endParaRPr lang="en-US" sz="1400" i="0" u="none" strike="noStrike" cap="none" dirty="0">
              <a:solidFill>
                <a:srgbClr val="000000"/>
              </a:solidFill>
              <a:latin typeface="Book Antiqua" panose="02040602050305030304" pitchFamily="18" charset="0"/>
              <a:ea typeface="Quattrocento Sans"/>
              <a:cs typeface="Quattrocento Sans"/>
              <a:sym typeface="Quattrocento Sans"/>
            </a:endParaRPr>
          </a:p>
        </p:txBody>
      </p:sp>
      <p:sp>
        <p:nvSpPr>
          <p:cNvPr id="7" name="Google Shape;72;p29">
            <a:extLst>
              <a:ext uri="{FF2B5EF4-FFF2-40B4-BE49-F238E27FC236}">
                <a16:creationId xmlns="" xmlns:a16="http://schemas.microsoft.com/office/drawing/2014/main" id="{88BD817C-22FA-B2AD-2EA7-6FAA2ADD76B7}"/>
              </a:ext>
            </a:extLst>
          </p:cNvPr>
          <p:cNvSpPr/>
          <p:nvPr/>
        </p:nvSpPr>
        <p:spPr>
          <a:xfrm>
            <a:off x="174173" y="1906376"/>
            <a:ext cx="4592319" cy="2497670"/>
          </a:xfrm>
          <a:prstGeom prst="rect">
            <a:avLst/>
          </a:prstGeom>
          <a:noFill/>
          <a:ln w="1905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15" name="Google Shape;72;p29">
            <a:extLst>
              <a:ext uri="{FF2B5EF4-FFF2-40B4-BE49-F238E27FC236}">
                <a16:creationId xmlns="" xmlns:a16="http://schemas.microsoft.com/office/drawing/2014/main" id="{BCB7CBA2-D9B3-0298-ECD7-E41FAD8079DF}"/>
              </a:ext>
            </a:extLst>
          </p:cNvPr>
          <p:cNvSpPr/>
          <p:nvPr/>
        </p:nvSpPr>
        <p:spPr>
          <a:xfrm>
            <a:off x="5127173" y="1906376"/>
            <a:ext cx="4592319" cy="2497670"/>
          </a:xfrm>
          <a:prstGeom prst="rect">
            <a:avLst/>
          </a:prstGeom>
          <a:noFill/>
          <a:ln w="1905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Quattrocento Sans"/>
              <a:ea typeface="Quattrocento Sans"/>
              <a:cs typeface="Quattrocento Sans"/>
              <a:sym typeface="Quattrocento Sans"/>
            </a:endParaRPr>
          </a:p>
        </p:txBody>
      </p:sp>
      <p:graphicFrame>
        <p:nvGraphicFramePr>
          <p:cNvPr id="16" name="Table 23">
            <a:extLst>
              <a:ext uri="{FF2B5EF4-FFF2-40B4-BE49-F238E27FC236}">
                <a16:creationId xmlns="" xmlns:a16="http://schemas.microsoft.com/office/drawing/2014/main" id="{6DB39A8D-2CF4-AE18-FC78-4D46D347C380}"/>
              </a:ext>
            </a:extLst>
          </p:cNvPr>
          <p:cNvGraphicFramePr>
            <a:graphicFrameLocks noGrp="1"/>
          </p:cNvGraphicFramePr>
          <p:nvPr/>
        </p:nvGraphicFramePr>
        <p:xfrm>
          <a:off x="5143417" y="4515604"/>
          <a:ext cx="4575084" cy="1851660"/>
        </p:xfrm>
        <a:graphic>
          <a:graphicData uri="http://schemas.openxmlformats.org/drawingml/2006/table">
            <a:tbl>
              <a:tblPr firstRow="1" bandRow="1">
                <a:tableStyleId>{5C22544A-7EE6-4342-B048-85BDC9FD1C3A}</a:tableStyleId>
              </a:tblPr>
              <a:tblGrid>
                <a:gridCol w="1862376">
                  <a:extLst>
                    <a:ext uri="{9D8B030D-6E8A-4147-A177-3AD203B41FA5}">
                      <a16:colId xmlns="" xmlns:a16="http://schemas.microsoft.com/office/drawing/2014/main" val="2381327983"/>
                    </a:ext>
                  </a:extLst>
                </a:gridCol>
                <a:gridCol w="2712708">
                  <a:extLst>
                    <a:ext uri="{9D8B030D-6E8A-4147-A177-3AD203B41FA5}">
                      <a16:colId xmlns="" xmlns:a16="http://schemas.microsoft.com/office/drawing/2014/main" val="3762026729"/>
                    </a:ext>
                  </a:extLst>
                </a:gridCol>
              </a:tblGrid>
              <a:tr h="495300">
                <a:tc gridSpan="2">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sng" strike="noStrike" cap="none" dirty="0">
                          <a:solidFill>
                            <a:schemeClr val="bg2"/>
                          </a:solidFill>
                          <a:latin typeface="Book Antiqua" panose="02040602050305030304" pitchFamily="18" charset="0"/>
                          <a:ea typeface="Quattrocento Sans"/>
                          <a:cs typeface="Calibri"/>
                          <a:sym typeface="Quattrocento Sans"/>
                        </a:rPr>
                        <a:t>Current impact</a:t>
                      </a:r>
                    </a:p>
                  </a:txBody>
                  <a:tcPr marL="68580" marR="68580" marT="34290" marB="34290" anchor="ctr">
                    <a:lnL w="12700" cap="flat" cmpd="sng" algn="ctr">
                      <a:noFill/>
                      <a:prstDash val="sysDash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6932" marR="0" lvl="0" indent="0" algn="l" rtl="0">
                        <a:lnSpc>
                          <a:spcPct val="100000"/>
                        </a:lnSpc>
                        <a:spcBef>
                          <a:spcPts val="0"/>
                        </a:spcBef>
                        <a:spcAft>
                          <a:spcPts val="0"/>
                        </a:spcAft>
                        <a:buNone/>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4597521"/>
                  </a:ext>
                </a:extLst>
              </a:tr>
              <a:tr h="281940">
                <a:tc rowSpan="4">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bg2"/>
                          </a:solidFill>
                          <a:latin typeface="Book Antiqua" panose="02040602050305030304" pitchFamily="18" charset="0"/>
                          <a:ea typeface="+mn-ea"/>
                          <a:cs typeface="Quattrocento Sans"/>
                          <a:sym typeface="Quattrocento Sans"/>
                        </a:rPr>
                        <a:t>200,000</a:t>
                      </a:r>
                      <a:r>
                        <a:rPr lang="en-US" sz="2000" b="0" i="0" u="none" strike="noStrike" cap="none" dirty="0">
                          <a:solidFill>
                            <a:schemeClr val="bg2"/>
                          </a:solidFill>
                          <a:latin typeface="Book Antiqua" panose="02040602050305030304" pitchFamily="18" charset="0"/>
                          <a:ea typeface="+mn-ea"/>
                          <a:cs typeface="Quattrocento Sans"/>
                          <a:sym typeface="Quattrocento Sans"/>
                        </a:rPr>
                        <a:t>+</a:t>
                      </a:r>
                    </a:p>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dk1"/>
                          </a:solidFill>
                          <a:latin typeface="Book Antiqua" panose="02040602050305030304" pitchFamily="18" charset="0"/>
                          <a:ea typeface="+mn-ea"/>
                          <a:cs typeface="Quattrocento Sans"/>
                          <a:sym typeface="Quattrocento Sans"/>
                        </a:rPr>
                        <a:t>Impacted Participants</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32" marR="0" lvl="0" indent="0" algn="l" rtl="0">
                        <a:lnSpc>
                          <a:spcPct val="100000"/>
                        </a:lnSpc>
                        <a:spcBef>
                          <a:spcPts val="0"/>
                        </a:spcBef>
                        <a:spcAft>
                          <a:spcPts val="0"/>
                        </a:spcAft>
                        <a:buNone/>
                      </a:pPr>
                      <a:r>
                        <a:rPr lang="en-US" sz="1400" b="1" i="0" u="none" strike="noStrike" cap="none" dirty="0">
                          <a:solidFill>
                            <a:srgbClr val="002060"/>
                          </a:solidFill>
                          <a:latin typeface="Book Antiqua" panose="02040602050305030304" pitchFamily="18" charset="0"/>
                          <a:ea typeface="+mn-ea"/>
                          <a:cs typeface="Quattrocento Sans"/>
                          <a:sym typeface="Quattrocento Sans"/>
                        </a:rPr>
                        <a:t>50% </a:t>
                      </a:r>
                      <a:r>
                        <a:rPr lang="en-US" sz="1100" b="0" i="0" u="none" strike="noStrike" cap="none" dirty="0">
                          <a:solidFill>
                            <a:schemeClr val="dk1"/>
                          </a:solidFill>
                          <a:latin typeface="Book Antiqua" panose="02040602050305030304" pitchFamily="18" charset="0"/>
                          <a:ea typeface="+mn-ea"/>
                          <a:cs typeface="Quattrocento Sans"/>
                          <a:sym typeface="Quattrocento Sans"/>
                        </a:rPr>
                        <a:t>Higher learning outcomes</a:t>
                      </a:r>
                      <a:endParaRPr lang="en-US" sz="16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6786455"/>
                  </a:ext>
                </a:extLst>
              </a:tr>
              <a:tr h="480060">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rgbClr val="002060"/>
                          </a:solidFill>
                          <a:latin typeface="Book Antiqua" panose="02040602050305030304" pitchFamily="18" charset="0"/>
                          <a:ea typeface="+mn-ea"/>
                          <a:cs typeface="Quattrocento Sans"/>
                          <a:sym typeface="Quattrocento Sans"/>
                        </a:rPr>
                        <a:t>2x</a:t>
                      </a:r>
                      <a:r>
                        <a:rPr lang="en-US" sz="1600" b="0" i="0" u="none" strike="noStrike" cap="none" dirty="0">
                          <a:solidFill>
                            <a:srgbClr val="002060"/>
                          </a:solidFill>
                          <a:latin typeface="Book Antiqua" panose="02040602050305030304" pitchFamily="18" charset="0"/>
                          <a:ea typeface="+mn-ea"/>
                          <a:cs typeface="Quattrocento Sans"/>
                          <a:sym typeface="Quattrocento Sans"/>
                        </a:rPr>
                        <a:t> </a:t>
                      </a:r>
                      <a:r>
                        <a:rPr lang="en-US" sz="1100" b="0" i="0" u="none" strike="noStrike" cap="none" dirty="0">
                          <a:solidFill>
                            <a:schemeClr val="dk1"/>
                          </a:solidFill>
                          <a:latin typeface="Book Antiqua" panose="02040602050305030304" pitchFamily="18" charset="0"/>
                          <a:ea typeface="+mn-ea"/>
                          <a:cs typeface="Quattrocento Sans"/>
                          <a:sym typeface="Quattrocento Sans"/>
                        </a:rPr>
                        <a:t>Students achieving grade level proficiency</a:t>
                      </a:r>
                      <a:endParaRPr lang="en-US" sz="12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4484239"/>
                  </a:ext>
                </a:extLst>
              </a:tr>
              <a:tr h="312420">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rgbClr val="002060"/>
                          </a:solidFill>
                          <a:latin typeface="Book Antiqua" panose="02040602050305030304" pitchFamily="18" charset="0"/>
                          <a:ea typeface="+mn-ea"/>
                          <a:cs typeface="Quattrocento Sans"/>
                          <a:sym typeface="Quattrocento Sans"/>
                        </a:rPr>
                        <a:t>8%</a:t>
                      </a:r>
                      <a:r>
                        <a:rPr lang="en-US" sz="1600" b="1" i="0" u="none" strike="noStrike" cap="none" dirty="0">
                          <a:solidFill>
                            <a:srgbClr val="002060"/>
                          </a:solidFill>
                          <a:latin typeface="Book Antiqua" panose="02040602050305030304" pitchFamily="18" charset="0"/>
                          <a:ea typeface="+mn-ea"/>
                          <a:cs typeface="Quattrocento Sans"/>
                          <a:sym typeface="Quattrocento Sans"/>
                        </a:rPr>
                        <a:t> </a:t>
                      </a:r>
                      <a:r>
                        <a:rPr kumimoji="0" lang="en-US" sz="1200" b="0" i="0" u="none" strike="noStrike" kern="0" cap="none" spc="0" normalizeH="0" baseline="0" noProof="0" dirty="0">
                          <a:ln>
                            <a:noFill/>
                          </a:ln>
                          <a:solidFill>
                            <a:srgbClr val="000000"/>
                          </a:solidFill>
                          <a:effectLst/>
                          <a:uLnTx/>
                          <a:uFillTx/>
                          <a:latin typeface="Book Antiqua" panose="02040602050305030304" pitchFamily="18" charset="0"/>
                          <a:ea typeface="+mn-ea"/>
                          <a:cs typeface="Quattrocento Sans"/>
                          <a:sym typeface="Quattrocento Sans"/>
                        </a:rPr>
                        <a:t>ROI for investor</a:t>
                      </a: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55227689"/>
                  </a:ext>
                </a:extLst>
              </a:tr>
              <a:tr h="281940">
                <a:tc vMerge="1">
                  <a:txBody>
                    <a:bodyPr/>
                    <a:lstStyle/>
                    <a:p>
                      <a:pPr algn="ctr">
                        <a:buSzPts val="1400"/>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450"/>
                        </a:spcBef>
                        <a:buClr>
                          <a:srgbClr val="EA5457"/>
                        </a:buClr>
                        <a:buSzPct val="99000"/>
                        <a:buFont typeface="Wingdings" panose="05000000000000000000" pitchFamily="2" charset="2"/>
                        <a:buNone/>
                      </a:pPr>
                      <a:endParaRPr lang="en-US" sz="1400" b="0" i="0" u="none" strike="noStrike" cap="none" dirty="0">
                        <a:solidFill>
                          <a:schemeClr val="dk1"/>
                        </a:solidFill>
                        <a:latin typeface="Book Antiqua" panose="02040602050305030304" pitchFamily="18" charset="0"/>
                        <a:ea typeface="+mn-ea"/>
                        <a:cs typeface="Quattrocento Sans"/>
                        <a:sym typeface="Arial"/>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159411"/>
                  </a:ext>
                </a:extLst>
              </a:tr>
            </a:tbl>
          </a:graphicData>
        </a:graphic>
      </p:graphicFrame>
      <p:graphicFrame>
        <p:nvGraphicFramePr>
          <p:cNvPr id="19" name="Table 23">
            <a:extLst>
              <a:ext uri="{FF2B5EF4-FFF2-40B4-BE49-F238E27FC236}">
                <a16:creationId xmlns="" xmlns:a16="http://schemas.microsoft.com/office/drawing/2014/main" id="{AE843896-EDC1-BE15-00E4-979EB595A2CF}"/>
              </a:ext>
            </a:extLst>
          </p:cNvPr>
          <p:cNvGraphicFramePr>
            <a:graphicFrameLocks noGrp="1"/>
          </p:cNvGraphicFramePr>
          <p:nvPr/>
        </p:nvGraphicFramePr>
        <p:xfrm>
          <a:off x="210729" y="4515604"/>
          <a:ext cx="4575084" cy="1851660"/>
        </p:xfrm>
        <a:graphic>
          <a:graphicData uri="http://schemas.openxmlformats.org/drawingml/2006/table">
            <a:tbl>
              <a:tblPr firstRow="1" bandRow="1">
                <a:tableStyleId>{5C22544A-7EE6-4342-B048-85BDC9FD1C3A}</a:tableStyleId>
              </a:tblPr>
              <a:tblGrid>
                <a:gridCol w="1862376">
                  <a:extLst>
                    <a:ext uri="{9D8B030D-6E8A-4147-A177-3AD203B41FA5}">
                      <a16:colId xmlns="" xmlns:a16="http://schemas.microsoft.com/office/drawing/2014/main" val="2381327983"/>
                    </a:ext>
                  </a:extLst>
                </a:gridCol>
                <a:gridCol w="2712708">
                  <a:extLst>
                    <a:ext uri="{9D8B030D-6E8A-4147-A177-3AD203B41FA5}">
                      <a16:colId xmlns="" xmlns:a16="http://schemas.microsoft.com/office/drawing/2014/main" val="3762026729"/>
                    </a:ext>
                  </a:extLst>
                </a:gridCol>
              </a:tblGrid>
              <a:tr h="509913">
                <a:tc gridSpan="2">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sng" strike="noStrike" cap="none" dirty="0">
                          <a:solidFill>
                            <a:schemeClr val="bg2"/>
                          </a:solidFill>
                          <a:latin typeface="Book Antiqua" panose="02040602050305030304" pitchFamily="18" charset="0"/>
                          <a:ea typeface="Quattrocento Sans"/>
                          <a:cs typeface="Calibri"/>
                          <a:sym typeface="Quattrocento Sans"/>
                        </a:rPr>
                        <a:t>Current Impact</a:t>
                      </a:r>
                      <a:endParaRPr lang="en-US" sz="1200" b="0" i="0" u="none" strike="noStrike" cap="none" dirty="0">
                        <a:solidFill>
                          <a:schemeClr val="bg2"/>
                        </a:solidFill>
                        <a:latin typeface="Book Antiqua" panose="02040602050305030304" pitchFamily="18" charset="0"/>
                        <a:ea typeface="+mn-ea"/>
                        <a:cs typeface="Quattrocento Sans"/>
                        <a:sym typeface="Quattrocento Sans"/>
                      </a:endParaRPr>
                    </a:p>
                  </a:txBody>
                  <a:tcPr marL="68580" marR="68580" marT="34290" marB="34290" anchor="ctr">
                    <a:lnL w="12700" cap="flat" cmpd="sng" algn="ctr">
                      <a:noFill/>
                      <a:prstDash val="sysDash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6932" marR="0" lvl="0" indent="0" algn="l" rtl="0">
                        <a:lnSpc>
                          <a:spcPct val="100000"/>
                        </a:lnSpc>
                        <a:spcBef>
                          <a:spcPts val="0"/>
                        </a:spcBef>
                        <a:spcAft>
                          <a:spcPts val="0"/>
                        </a:spcAft>
                        <a:buNone/>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4597521"/>
                  </a:ext>
                </a:extLst>
              </a:tr>
              <a:tr h="331102">
                <a:tc rowSpan="4">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bg2"/>
                          </a:solidFill>
                          <a:latin typeface="Book Antiqua" panose="02040602050305030304" pitchFamily="18" charset="0"/>
                          <a:ea typeface="+mn-ea"/>
                          <a:cs typeface="Quattrocento Sans"/>
                          <a:sym typeface="Quattrocento Sans"/>
                        </a:rPr>
                        <a:t>18,000</a:t>
                      </a:r>
                      <a:r>
                        <a:rPr lang="en-US" sz="2000" b="0" i="0" u="none" strike="noStrike" cap="none" dirty="0">
                          <a:solidFill>
                            <a:schemeClr val="bg2"/>
                          </a:solidFill>
                          <a:latin typeface="Book Antiqua" panose="02040602050305030304" pitchFamily="18" charset="0"/>
                          <a:ea typeface="+mn-ea"/>
                          <a:cs typeface="Quattrocento Sans"/>
                          <a:sym typeface="Quattrocento Sans"/>
                        </a:rPr>
                        <a:t>+</a:t>
                      </a:r>
                    </a:p>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dk1"/>
                          </a:solidFill>
                          <a:latin typeface="Book Antiqua" panose="02040602050305030304" pitchFamily="18" charset="0"/>
                          <a:ea typeface="+mn-ea"/>
                          <a:cs typeface="Quattrocento Sans"/>
                          <a:sym typeface="Quattrocento Sans"/>
                        </a:rPr>
                        <a:t>Impacted Participants</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32" marR="0" lvl="0" indent="0" algn="l" rtl="0">
                        <a:lnSpc>
                          <a:spcPct val="100000"/>
                        </a:lnSpc>
                        <a:spcBef>
                          <a:spcPts val="0"/>
                        </a:spcBef>
                        <a:spcAft>
                          <a:spcPts val="0"/>
                        </a:spcAft>
                        <a:buNone/>
                      </a:pPr>
                      <a:r>
                        <a:rPr lang="en-US" sz="1400" b="1" i="0" u="none" strike="noStrike" cap="none" dirty="0">
                          <a:solidFill>
                            <a:schemeClr val="bg2"/>
                          </a:solidFill>
                          <a:latin typeface="Book Antiqua" panose="02040602050305030304" pitchFamily="18" charset="0"/>
                          <a:ea typeface="+mn-ea"/>
                          <a:cs typeface="Quattrocento Sans"/>
                          <a:sym typeface="Quattrocento Sans"/>
                        </a:rPr>
                        <a:t>70% </a:t>
                      </a:r>
                      <a:r>
                        <a:rPr lang="en-US" sz="1200" b="0" i="0" u="none" strike="noStrike" cap="none" dirty="0">
                          <a:solidFill>
                            <a:schemeClr val="dk1"/>
                          </a:solidFill>
                          <a:latin typeface="Book Antiqua" panose="02040602050305030304" pitchFamily="18" charset="0"/>
                          <a:ea typeface="+mn-ea"/>
                          <a:cs typeface="Quattrocento Sans"/>
                          <a:sym typeface="Quattrocento Sans"/>
                        </a:rPr>
                        <a:t>Women enrollment rate</a:t>
                      </a: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6786455"/>
                  </a:ext>
                </a:extLst>
              </a:tr>
              <a:tr h="331102">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chemeClr val="bg2"/>
                          </a:solidFill>
                          <a:latin typeface="Book Antiqua" panose="02040602050305030304" pitchFamily="18" charset="0"/>
                          <a:ea typeface="+mn-ea"/>
                          <a:cs typeface="Quattrocento Sans"/>
                          <a:sym typeface="Quattrocento Sans"/>
                        </a:rPr>
                        <a:t>18</a:t>
                      </a:r>
                      <a:r>
                        <a:rPr lang="en-US" sz="1400" b="0" i="0" u="none" strike="noStrike" cap="none" dirty="0">
                          <a:solidFill>
                            <a:srgbClr val="002060"/>
                          </a:solidFill>
                          <a:latin typeface="Book Antiqua" panose="02040602050305030304" pitchFamily="18" charset="0"/>
                          <a:ea typeface="+mn-ea"/>
                          <a:cs typeface="Quattrocento Sans"/>
                          <a:sym typeface="Quattrocento Sans"/>
                        </a:rPr>
                        <a:t> </a:t>
                      </a:r>
                      <a:r>
                        <a:rPr lang="en-US" sz="1200" b="0" i="0" u="none" strike="noStrike" cap="none" dirty="0">
                          <a:solidFill>
                            <a:schemeClr val="dk1"/>
                          </a:solidFill>
                          <a:latin typeface="Book Antiqua" panose="02040602050305030304" pitchFamily="18" charset="0"/>
                          <a:ea typeface="+mn-ea"/>
                          <a:cs typeface="Quattrocento Sans"/>
                          <a:sym typeface="Quattrocento Sans"/>
                        </a:rPr>
                        <a:t>States included in the program</a:t>
                      </a: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4484239"/>
                  </a:ext>
                </a:extLst>
              </a:tr>
              <a:tr h="348441">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55227689"/>
                  </a:ext>
                </a:extLst>
              </a:tr>
              <a:tr h="331102">
                <a:tc vMerge="1">
                  <a:txBody>
                    <a:bodyPr/>
                    <a:lstStyle/>
                    <a:p>
                      <a:pPr algn="ctr">
                        <a:buSzPts val="1400"/>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450"/>
                        </a:spcBef>
                        <a:buClr>
                          <a:srgbClr val="EA5457"/>
                        </a:buClr>
                        <a:buSzPct val="99000"/>
                        <a:buFont typeface="Wingdings" panose="05000000000000000000" pitchFamily="2" charset="2"/>
                        <a:buNone/>
                      </a:pPr>
                      <a:endParaRPr lang="en-US" sz="1400" b="0" i="0" u="none" strike="noStrike" cap="none" dirty="0">
                        <a:solidFill>
                          <a:schemeClr val="dk1"/>
                        </a:solidFill>
                        <a:latin typeface="Book Antiqua" panose="02040602050305030304" pitchFamily="18" charset="0"/>
                        <a:ea typeface="+mn-ea"/>
                        <a:cs typeface="Quattrocento Sans"/>
                        <a:sym typeface="Arial"/>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159411"/>
                  </a:ext>
                </a:extLst>
              </a:tr>
            </a:tbl>
          </a:graphicData>
        </a:graphic>
      </p:graphicFrame>
      <p:sp>
        <p:nvSpPr>
          <p:cNvPr id="22" name="Google Shape;71;p29">
            <a:extLst>
              <a:ext uri="{FF2B5EF4-FFF2-40B4-BE49-F238E27FC236}">
                <a16:creationId xmlns="" xmlns:a16="http://schemas.microsoft.com/office/drawing/2014/main" id="{C012CB9D-006A-CD34-DB96-C7BA4E01361B}"/>
              </a:ext>
            </a:extLst>
          </p:cNvPr>
          <p:cNvSpPr txBox="1"/>
          <p:nvPr/>
        </p:nvSpPr>
        <p:spPr>
          <a:xfrm>
            <a:off x="5294110" y="1970185"/>
            <a:ext cx="4214561" cy="2170668"/>
          </a:xfrm>
          <a:prstGeom prst="rect">
            <a:avLst/>
          </a:prstGeom>
          <a:noFill/>
          <a:ln>
            <a:noFill/>
          </a:ln>
        </p:spPr>
        <p:txBody>
          <a:bodyPr spcFirstLastPara="1" wrap="square" lIns="0" tIns="16075" rIns="0" bIns="0" anchor="t" anchorCtr="0">
            <a:spAutoFit/>
          </a:bodyPr>
          <a:lstStyle/>
          <a:p>
            <a:pPr algn="just">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The Quality Education India Development Impact Bond (QEI DIB) </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is the largest education DIB in the world and supports Indian education providers in improving learning outcomes for primary school children.</a:t>
            </a:r>
            <a:r>
              <a:rPr lang="en-US" sz="1400" b="0" i="0" u="none" strike="noStrike" cap="none" dirty="0">
                <a:solidFill>
                  <a:srgbClr val="000000"/>
                </a:solidFill>
                <a:latin typeface="Book Antiqua" panose="02040602050305030304" pitchFamily="18" charset="0"/>
                <a:ea typeface="Quattrocento Sans"/>
                <a:cs typeface="Quattrocento Sans"/>
                <a:sym typeface="Quattrocento Sans"/>
              </a:rPr>
              <a:t> </a:t>
            </a:r>
          </a:p>
          <a:p>
            <a:pPr algn="just">
              <a:buSzPts val="1400"/>
            </a:pPr>
            <a:endParaRPr lang="en-US" dirty="0">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Investors</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 UBS Optimus foundation</a:t>
            </a:r>
          </a:p>
          <a:p>
            <a:pPr marL="0" marR="0" lvl="0" indent="0" algn="just" rtl="0">
              <a:lnSpc>
                <a:spcPct val="100000"/>
              </a:lnSpc>
              <a:spcBef>
                <a:spcPts val="0"/>
              </a:spcBef>
              <a:spcAft>
                <a:spcPts val="0"/>
              </a:spcAft>
              <a:buClr>
                <a:srgbClr val="000000"/>
              </a:buClr>
              <a:buSzPts val="1400"/>
              <a:buFont typeface="Arial"/>
              <a:buNone/>
            </a:pPr>
            <a:r>
              <a:rPr lang="en-US" b="1" dirty="0">
                <a:latin typeface="Book Antiqua" panose="02040602050305030304" pitchFamily="18" charset="0"/>
                <a:ea typeface="Quattrocento Sans"/>
                <a:cs typeface="Quattrocento Sans"/>
                <a:sym typeface="Quattrocento Sans"/>
              </a:rPr>
              <a:t>Outcome funders</a:t>
            </a:r>
            <a:r>
              <a:rPr lang="en-US" dirty="0">
                <a:latin typeface="Book Antiqua" panose="02040602050305030304" pitchFamily="18" charset="0"/>
                <a:ea typeface="Quattrocento Sans"/>
                <a:cs typeface="Quattrocento Sans"/>
                <a:sym typeface="Quattrocento Sans"/>
              </a:rPr>
              <a:t>: MSDF</a:t>
            </a:r>
          </a:p>
          <a:p>
            <a:pPr marR="0" lvl="0" algn="just" rtl="0">
              <a:lnSpc>
                <a:spcPct val="100000"/>
              </a:lnSpc>
              <a:spcBef>
                <a:spcPts val="0"/>
              </a:spcBef>
              <a:spcAft>
                <a:spcPts val="0"/>
              </a:spcAft>
              <a:buClr>
                <a:srgbClr val="000000"/>
              </a:buClr>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Payment metric: </a:t>
            </a:r>
            <a:r>
              <a:rPr lang="en-US" dirty="0">
                <a:latin typeface="Book Antiqua" panose="02040602050305030304" pitchFamily="18" charset="0"/>
                <a:ea typeface="Quattrocento Sans"/>
                <a:cs typeface="Quattrocento Sans"/>
                <a:sym typeface="Quattrocento Sans"/>
              </a:rPr>
              <a:t>I</a:t>
            </a:r>
            <a:r>
              <a:rPr lang="en-US" sz="1400" b="0" i="0" u="none" strike="noStrike" cap="none" dirty="0">
                <a:solidFill>
                  <a:srgbClr val="000000"/>
                </a:solidFill>
                <a:latin typeface="Book Antiqua" panose="02040602050305030304" pitchFamily="18" charset="0"/>
                <a:ea typeface="Quattrocento Sans"/>
                <a:cs typeface="Quattrocento Sans"/>
                <a:sym typeface="Quattrocento Sans"/>
              </a:rPr>
              <a:t>ncreased literacy and numeracy</a:t>
            </a:r>
          </a:p>
          <a:p>
            <a:pPr marR="0" lvl="0" algn="just" rtl="0">
              <a:lnSpc>
                <a:spcPct val="100000"/>
              </a:lnSpc>
              <a:spcBef>
                <a:spcPts val="0"/>
              </a:spcBef>
              <a:spcAft>
                <a:spcPts val="0"/>
              </a:spcAft>
              <a:buClr>
                <a:srgbClr val="000000"/>
              </a:buClr>
              <a:buSzPts val="1400"/>
            </a:pPr>
            <a:r>
              <a:rPr lang="en-US" b="1" dirty="0">
                <a:latin typeface="Book Antiqua" panose="02040602050305030304" pitchFamily="18" charset="0"/>
                <a:ea typeface="Quattrocento Sans"/>
                <a:cs typeface="Quattrocento Sans"/>
                <a:sym typeface="Quattrocento Sans"/>
              </a:rPr>
              <a:t>Size: </a:t>
            </a:r>
            <a:r>
              <a:rPr lang="en-US" dirty="0">
                <a:latin typeface="Book Antiqua" panose="02040602050305030304" pitchFamily="18" charset="0"/>
                <a:ea typeface="Quattrocento Sans"/>
                <a:cs typeface="Quattrocento Sans"/>
                <a:sym typeface="Quattrocento Sans"/>
              </a:rPr>
              <a:t>USD 11 Mn</a:t>
            </a:r>
            <a:endParaRPr lang="en-US" sz="1400" i="0" u="none" strike="noStrike" cap="none" dirty="0">
              <a:solidFill>
                <a:srgbClr val="000000"/>
              </a:solidFill>
              <a:latin typeface="Book Antiqua" panose="02040602050305030304" pitchFamily="18" charset="0"/>
              <a:ea typeface="Quattrocento Sans"/>
              <a:cs typeface="Quattrocento Sans"/>
              <a:sym typeface="Quattrocento Sans"/>
            </a:endParaRPr>
          </a:p>
        </p:txBody>
      </p:sp>
      <p:sp>
        <p:nvSpPr>
          <p:cNvPr id="25" name="TextBox 24">
            <a:extLst>
              <a:ext uri="{FF2B5EF4-FFF2-40B4-BE49-F238E27FC236}">
                <a16:creationId xmlns="" xmlns:a16="http://schemas.microsoft.com/office/drawing/2014/main" id="{73DCF355-4029-6EC6-B0AD-F0A206486A5F}"/>
              </a:ext>
            </a:extLst>
          </p:cNvPr>
          <p:cNvSpPr txBox="1"/>
          <p:nvPr/>
        </p:nvSpPr>
        <p:spPr>
          <a:xfrm>
            <a:off x="1628187" y="1246571"/>
            <a:ext cx="3393440" cy="369332"/>
          </a:xfrm>
          <a:prstGeom prst="rect">
            <a:avLst/>
          </a:prstGeom>
          <a:noFill/>
        </p:spPr>
        <p:txBody>
          <a:bodyPr wrap="square">
            <a:spAutoFit/>
          </a:bodyPr>
          <a:lstStyle/>
          <a:p>
            <a:r>
              <a:rPr lang="en-US" sz="1800" b="1" dirty="0">
                <a:solidFill>
                  <a:schemeClr val="accent6"/>
                </a:solidFill>
                <a:latin typeface="Book Antiqua"/>
                <a:ea typeface="Book Antiqua"/>
                <a:cs typeface="Book Antiqua"/>
                <a:sym typeface="Book Antiqua"/>
              </a:rPr>
              <a:t>India Skill Impact Bond</a:t>
            </a:r>
            <a:endParaRPr lang="en-US" sz="1800" b="1" dirty="0">
              <a:solidFill>
                <a:schemeClr val="accent6"/>
              </a:solidFill>
            </a:endParaRPr>
          </a:p>
        </p:txBody>
      </p:sp>
      <p:pic>
        <p:nvPicPr>
          <p:cNvPr id="1028" name="Picture 4" descr="logo">
            <a:extLst>
              <a:ext uri="{FF2B5EF4-FFF2-40B4-BE49-F238E27FC236}">
                <a16:creationId xmlns="" xmlns:a16="http://schemas.microsoft.com/office/drawing/2014/main" id="{0B80EF82-CDB7-296D-3930-4D4D79CB9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16" y="1095084"/>
            <a:ext cx="14573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Quality Education India DIB">
            <a:extLst>
              <a:ext uri="{FF2B5EF4-FFF2-40B4-BE49-F238E27FC236}">
                <a16:creationId xmlns="" xmlns:a16="http://schemas.microsoft.com/office/drawing/2014/main" id="{39D7A94B-9661-7A16-2292-44F686C875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174" y="1361435"/>
            <a:ext cx="1586682" cy="3561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43F525B9-88F6-88B5-880B-BC25A66E40D5}"/>
              </a:ext>
            </a:extLst>
          </p:cNvPr>
          <p:cNvSpPr txBox="1"/>
          <p:nvPr/>
        </p:nvSpPr>
        <p:spPr>
          <a:xfrm>
            <a:off x="6836228" y="1246571"/>
            <a:ext cx="3393440" cy="646331"/>
          </a:xfrm>
          <a:prstGeom prst="rect">
            <a:avLst/>
          </a:prstGeom>
          <a:noFill/>
        </p:spPr>
        <p:txBody>
          <a:bodyPr wrap="square">
            <a:spAutoFit/>
          </a:bodyPr>
          <a:lstStyle/>
          <a:p>
            <a:r>
              <a:rPr lang="en-US" sz="1800" b="1" dirty="0">
                <a:solidFill>
                  <a:schemeClr val="accent6"/>
                </a:solidFill>
                <a:latin typeface="Book Antiqua"/>
                <a:ea typeface="Book Antiqua"/>
                <a:cs typeface="Book Antiqua"/>
                <a:sym typeface="Book Antiqua"/>
              </a:rPr>
              <a:t>QEI Development Impact Bond</a:t>
            </a:r>
            <a:endParaRPr lang="en-US" sz="1800" b="1" dirty="0">
              <a:solidFill>
                <a:schemeClr val="accent6"/>
              </a:solidFill>
            </a:endParaRPr>
          </a:p>
        </p:txBody>
      </p:sp>
    </p:spTree>
    <p:extLst>
      <p:ext uri="{BB962C8B-B14F-4D97-AF65-F5344CB8AC3E}">
        <p14:creationId xmlns:p14="http://schemas.microsoft.com/office/powerpoint/2010/main" val="176764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 xmlns:a16="http://schemas.microsoft.com/office/drawing/2014/main" id="{EA3510B1-08B6-042C-9592-7D2679EDCA51}"/>
              </a:ext>
            </a:extLst>
          </p:cNvPr>
          <p:cNvGraphicFramePr>
            <a:graphicFrameLocks noChangeAspect="1"/>
          </p:cNvGraphicFramePr>
          <p:nvPr>
            <p:custDataLst>
              <p:tags r:id="rId2"/>
            </p:custDataLst>
            <p:extLst>
              <p:ext uri="{D42A27DB-BD31-4B8C-83A1-F6EECF244321}">
                <p14:modId xmlns:p14="http://schemas.microsoft.com/office/powerpoint/2010/main" val="4207096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5"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 xmlns:a16="http://schemas.microsoft.com/office/drawing/2014/main" id="{EA3510B1-08B6-042C-9592-7D2679EDCA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2731377C-0ACB-C471-CBFE-04613A096FD8}"/>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8</a:t>
            </a:fld>
            <a:endParaRPr lang="en-US" dirty="0"/>
          </a:p>
        </p:txBody>
      </p:sp>
      <p:sp>
        <p:nvSpPr>
          <p:cNvPr id="3" name="Title 2">
            <a:extLst>
              <a:ext uri="{FF2B5EF4-FFF2-40B4-BE49-F238E27FC236}">
                <a16:creationId xmlns="" xmlns:a16="http://schemas.microsoft.com/office/drawing/2014/main" id="{752024D8-A4E4-552E-3C9F-06A379090D41}"/>
              </a:ext>
            </a:extLst>
          </p:cNvPr>
          <p:cNvSpPr>
            <a:spLocks noGrp="1"/>
          </p:cNvSpPr>
          <p:nvPr>
            <p:ph type="title"/>
          </p:nvPr>
        </p:nvSpPr>
        <p:spPr/>
        <p:txBody>
          <a:bodyPr vert="horz"/>
          <a:lstStyle/>
          <a:p>
            <a:r>
              <a:rPr lang="en-US" dirty="0">
                <a:latin typeface="Book Antiqua" panose="02040602050305030304" pitchFamily="18" charset="0"/>
              </a:rPr>
              <a:t>Case Studies of Results-based financing (2/2)</a:t>
            </a:r>
            <a:endParaRPr lang="en-US" dirty="0"/>
          </a:p>
        </p:txBody>
      </p:sp>
      <p:sp>
        <p:nvSpPr>
          <p:cNvPr id="5" name="Google Shape;71;p29">
            <a:extLst>
              <a:ext uri="{FF2B5EF4-FFF2-40B4-BE49-F238E27FC236}">
                <a16:creationId xmlns="" xmlns:a16="http://schemas.microsoft.com/office/drawing/2014/main" id="{92FB97A8-762D-AA9D-5235-1CC780D94A30}"/>
              </a:ext>
            </a:extLst>
          </p:cNvPr>
          <p:cNvSpPr txBox="1"/>
          <p:nvPr/>
        </p:nvSpPr>
        <p:spPr>
          <a:xfrm>
            <a:off x="369945" y="1959299"/>
            <a:ext cx="4214561" cy="2386112"/>
          </a:xfrm>
          <a:prstGeom prst="rect">
            <a:avLst/>
          </a:prstGeom>
          <a:noFill/>
          <a:ln>
            <a:noFill/>
          </a:ln>
        </p:spPr>
        <p:txBody>
          <a:bodyPr spcFirstLastPara="1" wrap="square" lIns="0" tIns="16075" rIns="0" bIns="0" anchor="t" anchorCtr="0">
            <a:spAutoFit/>
          </a:bodyPr>
          <a:lstStyle/>
          <a:p>
            <a:pPr algn="just">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The Social Success Note (SSN) </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will help innovative social enterprises scale and penetrate into regions with the highest need for healthcare services. Enterprises will receive loans from the investor. If they meet impact targets, the outcomes funder will reimburse a portion of the interest.</a:t>
            </a:r>
          </a:p>
          <a:p>
            <a:pPr marL="0" marR="0" lvl="0" indent="0" algn="just" rtl="0">
              <a:lnSpc>
                <a:spcPct val="100000"/>
              </a:lnSpc>
              <a:spcBef>
                <a:spcPts val="0"/>
              </a:spcBef>
              <a:spcAft>
                <a:spcPts val="0"/>
              </a:spcAft>
              <a:buClr>
                <a:srgbClr val="000000"/>
              </a:buClr>
              <a:buSzPts val="1400"/>
              <a:buFont typeface="Arial"/>
              <a:buNone/>
            </a:pPr>
            <a:endParaRPr lang="en-US" dirty="0">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endParaRPr lang="en-US" dirty="0">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Investors</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 Caspian</a:t>
            </a:r>
          </a:p>
          <a:p>
            <a:pPr marL="0" marR="0" lvl="0" indent="0" algn="just" rtl="0">
              <a:lnSpc>
                <a:spcPct val="100000"/>
              </a:lnSpc>
              <a:spcBef>
                <a:spcPts val="0"/>
              </a:spcBef>
              <a:spcAft>
                <a:spcPts val="0"/>
              </a:spcAft>
              <a:buClr>
                <a:srgbClr val="000000"/>
              </a:buClr>
              <a:buSzPts val="1400"/>
              <a:buFont typeface="Arial"/>
              <a:buNone/>
            </a:pPr>
            <a:r>
              <a:rPr lang="en-US" b="1" dirty="0">
                <a:latin typeface="Book Antiqua" panose="02040602050305030304" pitchFamily="18" charset="0"/>
                <a:ea typeface="Quattrocento Sans"/>
                <a:cs typeface="Quattrocento Sans"/>
                <a:sym typeface="Quattrocento Sans"/>
              </a:rPr>
              <a:t>Outcome funders</a:t>
            </a:r>
            <a:r>
              <a:rPr lang="en-US" dirty="0">
                <a:latin typeface="Book Antiqua" panose="02040602050305030304" pitchFamily="18" charset="0"/>
                <a:ea typeface="Quattrocento Sans"/>
                <a:cs typeface="Quattrocento Sans"/>
                <a:sym typeface="Quattrocento Sans"/>
              </a:rPr>
              <a:t>: Samridh</a:t>
            </a:r>
          </a:p>
          <a:p>
            <a:pPr marR="0" lvl="0" algn="just" rtl="0">
              <a:lnSpc>
                <a:spcPct val="100000"/>
              </a:lnSpc>
              <a:spcBef>
                <a:spcPts val="0"/>
              </a:spcBef>
              <a:spcAft>
                <a:spcPts val="0"/>
              </a:spcAft>
              <a:buClr>
                <a:srgbClr val="000000"/>
              </a:buClr>
              <a:buSzPts val="1400"/>
            </a:pPr>
            <a:r>
              <a:rPr lang="en-US" b="1" dirty="0">
                <a:latin typeface="Book Antiqua" panose="02040602050305030304" pitchFamily="18" charset="0"/>
                <a:ea typeface="Quattrocento Sans"/>
                <a:cs typeface="Quattrocento Sans"/>
                <a:sym typeface="Quattrocento Sans"/>
              </a:rPr>
              <a:t>Size: </a:t>
            </a:r>
            <a:r>
              <a:rPr lang="en-US" dirty="0">
                <a:latin typeface="Book Antiqua" panose="02040602050305030304" pitchFamily="18" charset="0"/>
                <a:ea typeface="Quattrocento Sans"/>
                <a:cs typeface="Quattrocento Sans"/>
                <a:sym typeface="Quattrocento Sans"/>
              </a:rPr>
              <a:t>USD 4 Mn</a:t>
            </a:r>
            <a:endParaRPr lang="en-US" sz="1400" i="0" u="none" strike="noStrike" cap="none" dirty="0">
              <a:solidFill>
                <a:srgbClr val="000000"/>
              </a:solidFill>
              <a:latin typeface="Book Antiqua" panose="02040602050305030304" pitchFamily="18" charset="0"/>
              <a:ea typeface="Quattrocento Sans"/>
              <a:cs typeface="Quattrocento Sans"/>
              <a:sym typeface="Quattrocento Sans"/>
            </a:endParaRPr>
          </a:p>
        </p:txBody>
      </p:sp>
      <p:sp>
        <p:nvSpPr>
          <p:cNvPr id="7" name="Google Shape;72;p29">
            <a:extLst>
              <a:ext uri="{FF2B5EF4-FFF2-40B4-BE49-F238E27FC236}">
                <a16:creationId xmlns="" xmlns:a16="http://schemas.microsoft.com/office/drawing/2014/main" id="{88BD817C-22FA-B2AD-2EA7-6FAA2ADD76B7}"/>
              </a:ext>
            </a:extLst>
          </p:cNvPr>
          <p:cNvSpPr/>
          <p:nvPr/>
        </p:nvSpPr>
        <p:spPr>
          <a:xfrm>
            <a:off x="163287" y="1906376"/>
            <a:ext cx="4592319" cy="2497670"/>
          </a:xfrm>
          <a:prstGeom prst="rect">
            <a:avLst/>
          </a:prstGeom>
          <a:noFill/>
          <a:ln w="1905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bg2"/>
              </a:solidFill>
              <a:latin typeface="Quattrocento Sans"/>
              <a:ea typeface="Quattrocento Sans"/>
              <a:cs typeface="Quattrocento Sans"/>
              <a:sym typeface="Quattrocento Sans"/>
            </a:endParaRPr>
          </a:p>
        </p:txBody>
      </p:sp>
      <p:sp>
        <p:nvSpPr>
          <p:cNvPr id="15" name="Google Shape;72;p29">
            <a:extLst>
              <a:ext uri="{FF2B5EF4-FFF2-40B4-BE49-F238E27FC236}">
                <a16:creationId xmlns="" xmlns:a16="http://schemas.microsoft.com/office/drawing/2014/main" id="{BCB7CBA2-D9B3-0298-ECD7-E41FAD8079DF}"/>
              </a:ext>
            </a:extLst>
          </p:cNvPr>
          <p:cNvSpPr/>
          <p:nvPr/>
        </p:nvSpPr>
        <p:spPr>
          <a:xfrm>
            <a:off x="5116287" y="1906376"/>
            <a:ext cx="4592319" cy="2497670"/>
          </a:xfrm>
          <a:prstGeom prst="rect">
            <a:avLst/>
          </a:prstGeom>
          <a:noFill/>
          <a:ln w="19050" cap="flat" cmpd="sng">
            <a:solidFill>
              <a:schemeClr val="bg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bg2"/>
              </a:solidFill>
              <a:latin typeface="Quattrocento Sans"/>
              <a:ea typeface="Quattrocento Sans"/>
              <a:cs typeface="Quattrocento Sans"/>
              <a:sym typeface="Quattrocento Sans"/>
            </a:endParaRPr>
          </a:p>
        </p:txBody>
      </p:sp>
      <p:graphicFrame>
        <p:nvGraphicFramePr>
          <p:cNvPr id="19" name="Table 23">
            <a:extLst>
              <a:ext uri="{FF2B5EF4-FFF2-40B4-BE49-F238E27FC236}">
                <a16:creationId xmlns="" xmlns:a16="http://schemas.microsoft.com/office/drawing/2014/main" id="{AE843896-EDC1-BE15-00E4-979EB595A2CF}"/>
              </a:ext>
            </a:extLst>
          </p:cNvPr>
          <p:cNvGraphicFramePr>
            <a:graphicFrameLocks noGrp="1"/>
          </p:cNvGraphicFramePr>
          <p:nvPr/>
        </p:nvGraphicFramePr>
        <p:xfrm>
          <a:off x="199843" y="4515604"/>
          <a:ext cx="4575084" cy="1851660"/>
        </p:xfrm>
        <a:graphic>
          <a:graphicData uri="http://schemas.openxmlformats.org/drawingml/2006/table">
            <a:tbl>
              <a:tblPr firstRow="1" bandRow="1">
                <a:tableStyleId>{5C22544A-7EE6-4342-B048-85BDC9FD1C3A}</a:tableStyleId>
              </a:tblPr>
              <a:tblGrid>
                <a:gridCol w="1862376">
                  <a:extLst>
                    <a:ext uri="{9D8B030D-6E8A-4147-A177-3AD203B41FA5}">
                      <a16:colId xmlns="" xmlns:a16="http://schemas.microsoft.com/office/drawing/2014/main" val="2381327983"/>
                    </a:ext>
                  </a:extLst>
                </a:gridCol>
                <a:gridCol w="2712708">
                  <a:extLst>
                    <a:ext uri="{9D8B030D-6E8A-4147-A177-3AD203B41FA5}">
                      <a16:colId xmlns="" xmlns:a16="http://schemas.microsoft.com/office/drawing/2014/main" val="3762026729"/>
                    </a:ext>
                  </a:extLst>
                </a:gridCol>
              </a:tblGrid>
              <a:tr h="502476">
                <a:tc gridSpan="2">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sng" strike="noStrike" cap="none" dirty="0">
                          <a:solidFill>
                            <a:srgbClr val="002060"/>
                          </a:solidFill>
                          <a:latin typeface="Book Antiqua" panose="02040602050305030304" pitchFamily="18" charset="0"/>
                          <a:ea typeface="Quattrocento Sans"/>
                          <a:cs typeface="Calibri"/>
                          <a:sym typeface="Quattrocento Sans"/>
                        </a:rPr>
                        <a:t>Intended impact</a:t>
                      </a:r>
                      <a:endParaRPr lang="en-US" sz="12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ctr">
                    <a:lnL w="12700" cap="flat" cmpd="sng" algn="ctr">
                      <a:noFill/>
                      <a:prstDash val="sysDash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6932" marR="0" lvl="0" indent="0" algn="l" rtl="0">
                        <a:lnSpc>
                          <a:spcPct val="100000"/>
                        </a:lnSpc>
                        <a:spcBef>
                          <a:spcPts val="0"/>
                        </a:spcBef>
                        <a:spcAft>
                          <a:spcPts val="0"/>
                        </a:spcAft>
                        <a:buNone/>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4597521"/>
                  </a:ext>
                </a:extLst>
              </a:tr>
              <a:tr h="326273">
                <a:tc rowSpan="4">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rgbClr val="002060"/>
                          </a:solidFill>
                          <a:latin typeface="Book Antiqua" panose="02040602050305030304" pitchFamily="18" charset="0"/>
                          <a:ea typeface="+mn-ea"/>
                          <a:cs typeface="Quattrocento Sans"/>
                          <a:sym typeface="Quattrocento Sans"/>
                        </a:rPr>
                        <a:t>15</a:t>
                      </a:r>
                      <a:r>
                        <a:rPr lang="en-US" sz="2000" b="0" i="0" u="none" strike="noStrike" cap="none" dirty="0">
                          <a:solidFill>
                            <a:srgbClr val="002060"/>
                          </a:solidFill>
                          <a:latin typeface="Book Antiqua" panose="02040602050305030304" pitchFamily="18" charset="0"/>
                          <a:ea typeface="+mn-ea"/>
                          <a:cs typeface="Quattrocento Sans"/>
                          <a:sym typeface="Quattrocento Sans"/>
                        </a:rPr>
                        <a:t>+</a:t>
                      </a:r>
                    </a:p>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dk1"/>
                          </a:solidFill>
                          <a:latin typeface="Book Antiqua" panose="02040602050305030304" pitchFamily="18" charset="0"/>
                          <a:ea typeface="+mn-ea"/>
                          <a:cs typeface="Quattrocento Sans"/>
                          <a:sym typeface="Quattrocento Sans"/>
                        </a:rPr>
                        <a:t>High impact health solutions to be scaled</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32" marR="0" lvl="0" indent="0" algn="l" rtl="0">
                        <a:lnSpc>
                          <a:spcPct val="100000"/>
                        </a:lnSpc>
                        <a:spcBef>
                          <a:spcPts val="0"/>
                        </a:spcBef>
                        <a:spcAft>
                          <a:spcPts val="0"/>
                        </a:spcAft>
                        <a:buNone/>
                      </a:pPr>
                      <a:r>
                        <a:rPr lang="en-US" sz="1400" b="1" i="0" u="none" strike="noStrike" cap="none" dirty="0">
                          <a:solidFill>
                            <a:srgbClr val="002060"/>
                          </a:solidFill>
                          <a:latin typeface="Book Antiqua" panose="02040602050305030304" pitchFamily="18" charset="0"/>
                          <a:ea typeface="+mn-ea"/>
                          <a:cs typeface="Quattrocento Sans"/>
                          <a:sym typeface="Quattrocento Sans"/>
                        </a:rPr>
                        <a:t>8.3x </a:t>
                      </a:r>
                      <a:r>
                        <a:rPr lang="en-US" sz="1200" b="0" i="0" u="none" strike="noStrike" cap="none" dirty="0">
                          <a:solidFill>
                            <a:schemeClr val="dk1"/>
                          </a:solidFill>
                          <a:latin typeface="Book Antiqua" panose="02040602050305030304" pitchFamily="18" charset="0"/>
                          <a:ea typeface="+mn-ea"/>
                          <a:cs typeface="Quattrocento Sans"/>
                          <a:sym typeface="Quattrocento Sans"/>
                        </a:rPr>
                        <a:t>Leverage on outcome funding</a:t>
                      </a: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6786455"/>
                  </a:ext>
                </a:extLst>
              </a:tr>
              <a:tr h="326273">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4484239"/>
                  </a:ext>
                </a:extLst>
              </a:tr>
              <a:tr h="343359">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55227689"/>
                  </a:ext>
                </a:extLst>
              </a:tr>
              <a:tr h="353279">
                <a:tc vMerge="1">
                  <a:txBody>
                    <a:bodyPr/>
                    <a:lstStyle/>
                    <a:p>
                      <a:pPr algn="ctr">
                        <a:buSzPts val="1400"/>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450"/>
                        </a:spcBef>
                        <a:buClr>
                          <a:srgbClr val="EA5457"/>
                        </a:buClr>
                        <a:buSzPct val="99000"/>
                        <a:buFont typeface="Wingdings" panose="05000000000000000000" pitchFamily="2" charset="2"/>
                        <a:buNone/>
                      </a:pPr>
                      <a:endParaRPr lang="en-US" sz="1400" b="0" i="0" u="none" strike="noStrike" cap="none" dirty="0">
                        <a:solidFill>
                          <a:schemeClr val="dk1"/>
                        </a:solidFill>
                        <a:latin typeface="Book Antiqua" panose="02040602050305030304" pitchFamily="18" charset="0"/>
                        <a:ea typeface="+mn-ea"/>
                        <a:cs typeface="Quattrocento Sans"/>
                        <a:sym typeface="Arial"/>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159411"/>
                  </a:ext>
                </a:extLst>
              </a:tr>
            </a:tbl>
          </a:graphicData>
        </a:graphic>
      </p:graphicFrame>
      <p:sp>
        <p:nvSpPr>
          <p:cNvPr id="21" name="TextBox 20">
            <a:extLst>
              <a:ext uri="{FF2B5EF4-FFF2-40B4-BE49-F238E27FC236}">
                <a16:creationId xmlns="" xmlns:a16="http://schemas.microsoft.com/office/drawing/2014/main" id="{AFCAE9D0-AF39-3DF7-9161-08949C52C4CC}"/>
              </a:ext>
            </a:extLst>
          </p:cNvPr>
          <p:cNvSpPr txBox="1"/>
          <p:nvPr/>
        </p:nvSpPr>
        <p:spPr>
          <a:xfrm>
            <a:off x="6523446" y="1255263"/>
            <a:ext cx="3393440" cy="369332"/>
          </a:xfrm>
          <a:prstGeom prst="rect">
            <a:avLst/>
          </a:prstGeom>
          <a:noFill/>
        </p:spPr>
        <p:txBody>
          <a:bodyPr wrap="square">
            <a:spAutoFit/>
          </a:bodyPr>
          <a:lstStyle/>
          <a:p>
            <a:r>
              <a:rPr lang="en-US" sz="1800" b="1" dirty="0">
                <a:solidFill>
                  <a:schemeClr val="accent6"/>
                </a:solidFill>
                <a:latin typeface="Book Antiqua"/>
                <a:sym typeface="Book Antiqua"/>
              </a:rPr>
              <a:t>Utkrisht Impact Bond</a:t>
            </a:r>
            <a:endParaRPr lang="en-US" sz="1800" b="1" dirty="0">
              <a:solidFill>
                <a:schemeClr val="accent6"/>
              </a:solidFill>
            </a:endParaRPr>
          </a:p>
        </p:txBody>
      </p:sp>
      <p:sp>
        <p:nvSpPr>
          <p:cNvPr id="22" name="Google Shape;71;p29">
            <a:extLst>
              <a:ext uri="{FF2B5EF4-FFF2-40B4-BE49-F238E27FC236}">
                <a16:creationId xmlns="" xmlns:a16="http://schemas.microsoft.com/office/drawing/2014/main" id="{C012CB9D-006A-CD34-DB96-C7BA4E01361B}"/>
              </a:ext>
            </a:extLst>
          </p:cNvPr>
          <p:cNvSpPr txBox="1"/>
          <p:nvPr/>
        </p:nvSpPr>
        <p:spPr>
          <a:xfrm>
            <a:off x="5283224" y="1959299"/>
            <a:ext cx="4214561" cy="2386112"/>
          </a:xfrm>
          <a:prstGeom prst="rect">
            <a:avLst/>
          </a:prstGeom>
          <a:noFill/>
          <a:ln>
            <a:noFill/>
          </a:ln>
        </p:spPr>
        <p:txBody>
          <a:bodyPr spcFirstLastPara="1" wrap="square" lIns="0" tIns="16075" rIns="0" bIns="0" anchor="t" anchorCtr="0">
            <a:spAutoFit/>
          </a:bodyPr>
          <a:lstStyle/>
          <a:p>
            <a:pPr algn="just">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The Utkrisht Impact Bond </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was the first impact bond globally to focus on maternal and newborn healthcare. </a:t>
            </a:r>
            <a:r>
              <a:rPr lang="en-US" dirty="0">
                <a:latin typeface="Book Antiqua" panose="02040602050305030304" pitchFamily="18" charset="0"/>
                <a:ea typeface="Quattrocento Sans"/>
                <a:cs typeface="Quattrocento Sans"/>
                <a:sym typeface="Quattrocento Sans"/>
              </a:rPr>
              <a:t>It aims to improve the quality of maternal care in private healthcare facilities in Rajasthan by helping 440 small healthcare organizations meet and adhere to new government quality standards.</a:t>
            </a:r>
            <a:endParaRPr lang="en-US" sz="1400" i="0" u="none" strike="noStrike" cap="none" dirty="0">
              <a:solidFill>
                <a:srgbClr val="000000"/>
              </a:solidFill>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endParaRPr lang="en-US" dirty="0">
              <a:latin typeface="Book Antiqua" panose="02040602050305030304" pitchFamily="18" charset="0"/>
              <a:ea typeface="Quattrocento Sans"/>
              <a:cs typeface="Quattrocento Sans"/>
              <a:sym typeface="Quattrocento Sans"/>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Investors</a:t>
            </a:r>
            <a:r>
              <a:rPr lang="en-US" sz="1400" i="0" u="none" strike="noStrike" cap="none" dirty="0">
                <a:solidFill>
                  <a:srgbClr val="000000"/>
                </a:solidFill>
                <a:latin typeface="Book Antiqua" panose="02040602050305030304" pitchFamily="18" charset="0"/>
                <a:ea typeface="Quattrocento Sans"/>
                <a:cs typeface="Quattrocento Sans"/>
                <a:sym typeface="Quattrocento Sans"/>
              </a:rPr>
              <a:t>: UBS Optimus foundation</a:t>
            </a:r>
          </a:p>
          <a:p>
            <a:pPr marL="0" marR="0" lvl="0" indent="0" algn="just" rtl="0">
              <a:lnSpc>
                <a:spcPct val="100000"/>
              </a:lnSpc>
              <a:spcBef>
                <a:spcPts val="0"/>
              </a:spcBef>
              <a:spcAft>
                <a:spcPts val="0"/>
              </a:spcAft>
              <a:buClr>
                <a:srgbClr val="000000"/>
              </a:buClr>
              <a:buSzPts val="1400"/>
              <a:buFont typeface="Arial"/>
              <a:buNone/>
            </a:pPr>
            <a:r>
              <a:rPr lang="en-US" b="1" dirty="0">
                <a:latin typeface="Book Antiqua" panose="02040602050305030304" pitchFamily="18" charset="0"/>
                <a:ea typeface="Quattrocento Sans"/>
                <a:cs typeface="Quattrocento Sans"/>
                <a:sym typeface="Quattrocento Sans"/>
              </a:rPr>
              <a:t>Outcome funders</a:t>
            </a:r>
            <a:r>
              <a:rPr lang="en-US" dirty="0">
                <a:latin typeface="Book Antiqua" panose="02040602050305030304" pitchFamily="18" charset="0"/>
                <a:ea typeface="Quattrocento Sans"/>
                <a:cs typeface="Quattrocento Sans"/>
                <a:sym typeface="Quattrocento Sans"/>
              </a:rPr>
              <a:t>: USAID, MSD for Mothers</a:t>
            </a:r>
          </a:p>
          <a:p>
            <a:pPr marR="0" lvl="0" algn="just" rtl="0">
              <a:lnSpc>
                <a:spcPct val="100000"/>
              </a:lnSpc>
              <a:spcBef>
                <a:spcPts val="0"/>
              </a:spcBef>
              <a:spcAft>
                <a:spcPts val="0"/>
              </a:spcAft>
              <a:buClr>
                <a:srgbClr val="000000"/>
              </a:buClr>
              <a:buSzPts val="1400"/>
            </a:pPr>
            <a:r>
              <a:rPr lang="en-US" sz="1400" b="1" i="0" u="none" strike="noStrike" cap="none" dirty="0">
                <a:solidFill>
                  <a:srgbClr val="000000"/>
                </a:solidFill>
                <a:latin typeface="Book Antiqua" panose="02040602050305030304" pitchFamily="18" charset="0"/>
                <a:ea typeface="Quattrocento Sans"/>
                <a:cs typeface="Quattrocento Sans"/>
                <a:sym typeface="Quattrocento Sans"/>
              </a:rPr>
              <a:t>Payment metric: </a:t>
            </a:r>
            <a:r>
              <a:rPr lang="en-US" sz="1400" b="0" i="0" u="none" strike="noStrike" cap="none" dirty="0">
                <a:solidFill>
                  <a:srgbClr val="000000"/>
                </a:solidFill>
                <a:latin typeface="Book Antiqua" panose="02040602050305030304" pitchFamily="18" charset="0"/>
                <a:ea typeface="Quattrocento Sans"/>
                <a:cs typeface="Quattrocento Sans"/>
                <a:sym typeface="Quattrocento Sans"/>
              </a:rPr>
              <a:t>NABH and Manyata accreditation </a:t>
            </a:r>
          </a:p>
          <a:p>
            <a:pPr marR="0" lvl="0" algn="just" rtl="0">
              <a:lnSpc>
                <a:spcPct val="100000"/>
              </a:lnSpc>
              <a:spcBef>
                <a:spcPts val="0"/>
              </a:spcBef>
              <a:spcAft>
                <a:spcPts val="0"/>
              </a:spcAft>
              <a:buClr>
                <a:srgbClr val="000000"/>
              </a:buClr>
              <a:buSzPts val="1400"/>
            </a:pPr>
            <a:r>
              <a:rPr lang="en-US" b="1" dirty="0">
                <a:latin typeface="Book Antiqua" panose="02040602050305030304" pitchFamily="18" charset="0"/>
                <a:ea typeface="Quattrocento Sans"/>
                <a:cs typeface="Quattrocento Sans"/>
                <a:sym typeface="Quattrocento Sans"/>
              </a:rPr>
              <a:t>Size: </a:t>
            </a:r>
            <a:r>
              <a:rPr lang="en-US" dirty="0">
                <a:latin typeface="Book Antiqua" panose="02040602050305030304" pitchFamily="18" charset="0"/>
                <a:ea typeface="Quattrocento Sans"/>
                <a:cs typeface="Quattrocento Sans"/>
                <a:sym typeface="Quattrocento Sans"/>
              </a:rPr>
              <a:t>USD </a:t>
            </a:r>
            <a:r>
              <a:rPr lang="en-US" dirty="0" smtClean="0">
                <a:latin typeface="Book Antiqua" panose="02040602050305030304" pitchFamily="18" charset="0"/>
                <a:ea typeface="Quattrocento Sans"/>
                <a:cs typeface="Quattrocento Sans"/>
                <a:sym typeface="Quattrocento Sans"/>
              </a:rPr>
              <a:t>9 </a:t>
            </a:r>
            <a:r>
              <a:rPr lang="en-US" dirty="0">
                <a:latin typeface="Book Antiqua" panose="02040602050305030304" pitchFamily="18" charset="0"/>
                <a:ea typeface="Quattrocento Sans"/>
                <a:cs typeface="Quattrocento Sans"/>
                <a:sym typeface="Quattrocento Sans"/>
              </a:rPr>
              <a:t>Mn</a:t>
            </a:r>
            <a:endParaRPr lang="en-US" sz="1400" i="0" u="none" strike="noStrike" cap="none" dirty="0">
              <a:solidFill>
                <a:srgbClr val="000000"/>
              </a:solidFill>
              <a:latin typeface="Book Antiqua" panose="02040602050305030304" pitchFamily="18" charset="0"/>
              <a:ea typeface="Quattrocento Sans"/>
              <a:cs typeface="Quattrocento Sans"/>
              <a:sym typeface="Quattrocento Sans"/>
            </a:endParaRPr>
          </a:p>
        </p:txBody>
      </p:sp>
      <p:sp>
        <p:nvSpPr>
          <p:cNvPr id="25" name="TextBox 24">
            <a:extLst>
              <a:ext uri="{FF2B5EF4-FFF2-40B4-BE49-F238E27FC236}">
                <a16:creationId xmlns="" xmlns:a16="http://schemas.microsoft.com/office/drawing/2014/main" id="{73DCF355-4029-6EC6-B0AD-F0A206486A5F}"/>
              </a:ext>
            </a:extLst>
          </p:cNvPr>
          <p:cNvSpPr txBox="1"/>
          <p:nvPr/>
        </p:nvSpPr>
        <p:spPr>
          <a:xfrm>
            <a:off x="1362166" y="1246571"/>
            <a:ext cx="3393440" cy="646331"/>
          </a:xfrm>
          <a:prstGeom prst="rect">
            <a:avLst/>
          </a:prstGeom>
          <a:noFill/>
        </p:spPr>
        <p:txBody>
          <a:bodyPr wrap="square">
            <a:spAutoFit/>
          </a:bodyPr>
          <a:lstStyle/>
          <a:p>
            <a:r>
              <a:rPr lang="en-US" sz="1800" b="1" dirty="0">
                <a:solidFill>
                  <a:schemeClr val="accent6"/>
                </a:solidFill>
                <a:latin typeface="Book Antiqua"/>
                <a:ea typeface="Book Antiqua"/>
                <a:cs typeface="Book Antiqua"/>
                <a:sym typeface="Book Antiqua"/>
              </a:rPr>
              <a:t>Health-tech Social Success Note</a:t>
            </a:r>
            <a:endParaRPr lang="en-US" sz="1800" b="1" dirty="0">
              <a:solidFill>
                <a:schemeClr val="accent6"/>
              </a:solidFill>
            </a:endParaRPr>
          </a:p>
        </p:txBody>
      </p:sp>
      <p:pic>
        <p:nvPicPr>
          <p:cNvPr id="8" name="Picture 7">
            <a:extLst>
              <a:ext uri="{FF2B5EF4-FFF2-40B4-BE49-F238E27FC236}">
                <a16:creationId xmlns="" xmlns:a16="http://schemas.microsoft.com/office/drawing/2014/main" id="{C1522616-F7E0-6F78-F273-2A7A96FBD722}"/>
              </a:ext>
            </a:extLst>
          </p:cNvPr>
          <p:cNvPicPr>
            <a:picLocks noChangeAspect="1"/>
          </p:cNvPicPr>
          <p:nvPr/>
        </p:nvPicPr>
        <p:blipFill>
          <a:blip r:embed="rId6"/>
          <a:stretch>
            <a:fillRect/>
          </a:stretch>
        </p:blipFill>
        <p:spPr>
          <a:xfrm>
            <a:off x="5111937" y="1269469"/>
            <a:ext cx="1218470" cy="569930"/>
          </a:xfrm>
          <a:prstGeom prst="rect">
            <a:avLst/>
          </a:prstGeom>
        </p:spPr>
      </p:pic>
      <p:graphicFrame>
        <p:nvGraphicFramePr>
          <p:cNvPr id="6" name="Table 23">
            <a:extLst>
              <a:ext uri="{FF2B5EF4-FFF2-40B4-BE49-F238E27FC236}">
                <a16:creationId xmlns="" xmlns:a16="http://schemas.microsoft.com/office/drawing/2014/main" id="{26DD0130-C07D-E17E-E74E-BE6DD4921574}"/>
              </a:ext>
            </a:extLst>
          </p:cNvPr>
          <p:cNvGraphicFramePr>
            <a:graphicFrameLocks noGrp="1"/>
          </p:cNvGraphicFramePr>
          <p:nvPr>
            <p:extLst>
              <p:ext uri="{D42A27DB-BD31-4B8C-83A1-F6EECF244321}">
                <p14:modId xmlns:p14="http://schemas.microsoft.com/office/powerpoint/2010/main" val="2358494609"/>
              </p:ext>
            </p:extLst>
          </p:nvPr>
        </p:nvGraphicFramePr>
        <p:xfrm>
          <a:off x="5132531" y="4515603"/>
          <a:ext cx="4575084" cy="1851660"/>
        </p:xfrm>
        <a:graphic>
          <a:graphicData uri="http://schemas.openxmlformats.org/drawingml/2006/table">
            <a:tbl>
              <a:tblPr firstRow="1" bandRow="1">
                <a:tableStyleId>{5C22544A-7EE6-4342-B048-85BDC9FD1C3A}</a:tableStyleId>
              </a:tblPr>
              <a:tblGrid>
                <a:gridCol w="1862376">
                  <a:extLst>
                    <a:ext uri="{9D8B030D-6E8A-4147-A177-3AD203B41FA5}">
                      <a16:colId xmlns="" xmlns:a16="http://schemas.microsoft.com/office/drawing/2014/main" val="2381327983"/>
                    </a:ext>
                  </a:extLst>
                </a:gridCol>
                <a:gridCol w="2712708">
                  <a:extLst>
                    <a:ext uri="{9D8B030D-6E8A-4147-A177-3AD203B41FA5}">
                      <a16:colId xmlns="" xmlns:a16="http://schemas.microsoft.com/office/drawing/2014/main" val="3762026729"/>
                    </a:ext>
                  </a:extLst>
                </a:gridCol>
              </a:tblGrid>
              <a:tr h="554644">
                <a:tc gridSpan="2">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sng" strike="noStrike" cap="none" dirty="0">
                          <a:solidFill>
                            <a:schemeClr val="bg2"/>
                          </a:solidFill>
                          <a:latin typeface="Book Antiqua" panose="02040602050305030304" pitchFamily="18" charset="0"/>
                          <a:ea typeface="Quattrocento Sans"/>
                          <a:cs typeface="Calibri"/>
                          <a:sym typeface="Quattrocento Sans"/>
                        </a:rPr>
                        <a:t>Current impact</a:t>
                      </a:r>
                    </a:p>
                  </a:txBody>
                  <a:tcPr marL="68580" marR="68580" marT="34290" marB="34290" anchor="ctr">
                    <a:lnL w="12700" cap="flat" cmpd="sng" algn="ctr">
                      <a:noFill/>
                      <a:prstDash val="sysDash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6932" marR="0" lvl="0" indent="0" algn="l" rtl="0">
                        <a:lnSpc>
                          <a:spcPct val="100000"/>
                        </a:lnSpc>
                        <a:spcBef>
                          <a:spcPts val="0"/>
                        </a:spcBef>
                        <a:spcAft>
                          <a:spcPts val="0"/>
                        </a:spcAft>
                        <a:buNone/>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24597521"/>
                  </a:ext>
                </a:extLst>
              </a:tr>
              <a:tr h="315721">
                <a:tc rowSpan="4">
                  <a:txBody>
                    <a:bodyPr/>
                    <a:lstStyle/>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bg2"/>
                          </a:solidFill>
                          <a:latin typeface="Book Antiqua" panose="02040602050305030304" pitchFamily="18" charset="0"/>
                          <a:ea typeface="+mn-ea"/>
                          <a:cs typeface="Quattrocento Sans"/>
                          <a:sym typeface="Quattrocento Sans"/>
                        </a:rPr>
                        <a:t>450,000</a:t>
                      </a:r>
                      <a:r>
                        <a:rPr lang="en-US" sz="2000" b="0" i="0" u="none" strike="noStrike" cap="none" dirty="0">
                          <a:solidFill>
                            <a:schemeClr val="bg2"/>
                          </a:solidFill>
                          <a:latin typeface="Book Antiqua" panose="02040602050305030304" pitchFamily="18" charset="0"/>
                          <a:ea typeface="+mn-ea"/>
                          <a:cs typeface="Quattrocento Sans"/>
                          <a:sym typeface="Quattrocento Sans"/>
                        </a:rPr>
                        <a:t>+</a:t>
                      </a:r>
                    </a:p>
                    <a:p>
                      <a:pPr marL="16932"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dk1"/>
                          </a:solidFill>
                          <a:latin typeface="Book Antiqua" panose="02040602050305030304" pitchFamily="18" charset="0"/>
                          <a:ea typeface="+mn-ea"/>
                          <a:cs typeface="Quattrocento Sans"/>
                          <a:sym typeface="Quattrocento Sans"/>
                        </a:rPr>
                        <a:t>Impacted Participants</a:t>
                      </a: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32" marR="0" lvl="0" indent="0" algn="l" rtl="0">
                        <a:lnSpc>
                          <a:spcPct val="100000"/>
                        </a:lnSpc>
                        <a:spcBef>
                          <a:spcPts val="0"/>
                        </a:spcBef>
                        <a:spcAft>
                          <a:spcPts val="0"/>
                        </a:spcAft>
                        <a:buNone/>
                      </a:pPr>
                      <a:r>
                        <a:rPr lang="en-US" sz="1400" b="1" i="0" u="none" strike="noStrike" cap="none" dirty="0">
                          <a:solidFill>
                            <a:srgbClr val="002060"/>
                          </a:solidFill>
                          <a:latin typeface="Book Antiqua" panose="02040602050305030304" pitchFamily="18" charset="0"/>
                          <a:ea typeface="+mn-ea"/>
                          <a:cs typeface="Quattrocento Sans"/>
                          <a:sym typeface="Quattrocento Sans"/>
                        </a:rPr>
                        <a:t>400+ </a:t>
                      </a:r>
                      <a:r>
                        <a:rPr lang="en-US" sz="1200" b="0" i="0" u="none" strike="noStrike" cap="none" dirty="0">
                          <a:solidFill>
                            <a:schemeClr val="dk1"/>
                          </a:solidFill>
                          <a:latin typeface="Book Antiqua" panose="02040602050305030304" pitchFamily="18" charset="0"/>
                          <a:ea typeface="+mn-ea"/>
                          <a:cs typeface="Quattrocento Sans"/>
                          <a:sym typeface="Quattrocento Sans"/>
                        </a:rPr>
                        <a:t>healthcare providers supported</a:t>
                      </a:r>
                      <a:endParaRPr lang="en-US" sz="1400" b="0" i="0" u="none" strike="noStrike" cap="none" dirty="0">
                        <a:solidFill>
                          <a:schemeClr val="dk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6786455"/>
                  </a:ext>
                </a:extLst>
              </a:tr>
              <a:tr h="315721">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i="0" u="none" strike="noStrike" cap="none" dirty="0">
                          <a:solidFill>
                            <a:srgbClr val="002060"/>
                          </a:solidFill>
                          <a:latin typeface="Book Antiqua" panose="02040602050305030304" pitchFamily="18" charset="0"/>
                          <a:ea typeface="+mn-ea"/>
                          <a:cs typeface="Quattrocento Sans"/>
                          <a:sym typeface="Quattrocento Sans"/>
                        </a:rPr>
                        <a:t>8%</a:t>
                      </a:r>
                      <a:r>
                        <a:rPr lang="en-US" sz="1200" b="1" i="0" u="none" strike="noStrike" cap="none" dirty="0">
                          <a:solidFill>
                            <a:srgbClr val="002060"/>
                          </a:solidFill>
                          <a:latin typeface="Book Antiqua" panose="02040602050305030304" pitchFamily="18" charset="0"/>
                          <a:ea typeface="+mn-ea"/>
                          <a:cs typeface="Quattrocento Sans"/>
                          <a:sym typeface="Quattrocento Sans"/>
                        </a:rPr>
                        <a:t> </a:t>
                      </a:r>
                      <a:r>
                        <a:rPr lang="en-US" sz="1200" b="0" i="0" u="none" strike="noStrike" cap="none" dirty="0">
                          <a:solidFill>
                            <a:schemeClr val="tx1"/>
                          </a:solidFill>
                          <a:latin typeface="Book Antiqua" panose="02040602050305030304" pitchFamily="18" charset="0"/>
                          <a:ea typeface="+mn-ea"/>
                          <a:cs typeface="Quattrocento Sans"/>
                          <a:sym typeface="Quattrocento Sans"/>
                        </a:rPr>
                        <a:t>IRR for investor</a:t>
                      </a: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24484239"/>
                  </a:ext>
                </a:extLst>
              </a:tr>
              <a:tr h="349853">
                <a:tc vMerge="1">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dirty="0">
                        <a:solidFill>
                          <a:schemeClr val="tx1"/>
                        </a:solidFill>
                        <a:latin typeface="Book Antiqua" panose="02040602050305030304" pitchFamily="18" charset="0"/>
                        <a:ea typeface="+mn-ea"/>
                        <a:cs typeface="Quattrocento Sans"/>
                        <a:sym typeface="Quattrocento Sans"/>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55227689"/>
                  </a:ext>
                </a:extLst>
              </a:tr>
              <a:tr h="315721">
                <a:tc vMerge="1">
                  <a:txBody>
                    <a:bodyPr/>
                    <a:lstStyle/>
                    <a:p>
                      <a:pPr algn="ctr">
                        <a:buSzPts val="1400"/>
                      </a:pPr>
                      <a:endParaRPr lang="en-US" sz="1400" b="0" i="0" u="none" strike="noStrike" cap="none">
                        <a:solidFill>
                          <a:schemeClr val="dk1"/>
                        </a:solidFill>
                        <a:latin typeface="Gilroy Medium" panose="00000600000000000000" pitchFamily="50" charset="0"/>
                        <a:ea typeface="+mn-ea"/>
                        <a:cs typeface="Quattrocento Sans"/>
                        <a:sym typeface="Quattrocento Sans"/>
                      </a:endParaRPr>
                    </a:p>
                  </a:txBody>
                  <a:tcPr marL="68580" marR="68580" marT="34290" marB="34290" anchor="b">
                    <a:lnL w="12700" cap="flat" cmpd="sng" algn="ctr">
                      <a:no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Bef>
                          <a:spcPts val="450"/>
                        </a:spcBef>
                        <a:buClr>
                          <a:srgbClr val="EA5457"/>
                        </a:buClr>
                        <a:buSzPct val="99000"/>
                        <a:buFont typeface="Wingdings" panose="05000000000000000000" pitchFamily="2" charset="2"/>
                        <a:buNone/>
                      </a:pPr>
                      <a:endParaRPr lang="en-US" sz="1400" b="0" i="0" u="none" strike="noStrike" cap="none" dirty="0">
                        <a:solidFill>
                          <a:schemeClr val="dk1"/>
                        </a:solidFill>
                        <a:latin typeface="Book Antiqua" panose="02040602050305030304" pitchFamily="18" charset="0"/>
                        <a:ea typeface="+mn-ea"/>
                        <a:cs typeface="Quattrocento Sans"/>
                        <a:sym typeface="Arial"/>
                      </a:endParaRPr>
                    </a:p>
                  </a:txBody>
                  <a:tcPr marL="68580" marR="68580" marT="34290" marB="3429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159411"/>
                  </a:ext>
                </a:extLst>
              </a:tr>
            </a:tbl>
          </a:graphicData>
        </a:graphic>
      </p:graphicFrame>
      <p:pic>
        <p:nvPicPr>
          <p:cNvPr id="9" name="Picture 22" descr="Caspian Impact Investments">
            <a:extLst>
              <a:ext uri="{FF2B5EF4-FFF2-40B4-BE49-F238E27FC236}">
                <a16:creationId xmlns="" xmlns:a16="http://schemas.microsoft.com/office/drawing/2014/main" id="{1F8D0FE9-34EB-2CA1-1FC7-E43E26BDFF8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1" y="1071822"/>
            <a:ext cx="1379694" cy="827817"/>
          </a:xfrm>
          <a:prstGeom prst="rect">
            <a:avLst/>
          </a:prstGeom>
          <a:solidFill>
            <a:srgbClr val="FFFFFF">
              <a:alpha val="0"/>
            </a:srgbClr>
          </a:solidFill>
        </p:spPr>
      </p:pic>
    </p:spTree>
    <p:extLst>
      <p:ext uri="{BB962C8B-B14F-4D97-AF65-F5344CB8AC3E}">
        <p14:creationId xmlns:p14="http://schemas.microsoft.com/office/powerpoint/2010/main" val="377778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124&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 name="FILLLINECOLOR1" val="8210719"/>
  <p:tag name="FILLLINECOLOR2" val="15849926"/>
  <p:tag name="FILLLINECOLOR3" val="14922894"/>
  <p:tag name="FILLLINECOLOR4" val="13995605"/>
  <p:tag name="FILLLINECOLOR5" val="6174487"/>
  <p:tag name="FILLLINECOLOR6" val="4072463"/>
  <p:tag name="FILLLINECOLOR7" val="12419407"/>
  <p:tag name="FILLLINECOLOR8" val="15918812"/>
  <p:tag name="FILLLINECOLOR9" val="15060409"/>
  <p:tag name="FILLLINECOLOR10" val="14136213"/>
  <p:tag name="FILLLINECOLOR11" val="9592887"/>
  <p:tag name="FILLLINECOLOR12" val="6373413"/>
  <p:tag name="FILLLINECOLOR13" val="8485256"/>
  <p:tag name="FILLLINECOLOR14" val="15132391"/>
  <p:tag name="FILLLINECOLOR15" val="13487567"/>
  <p:tag name="FILLLINECOLOR16" val="11777464"/>
  <p:tag name="FILLLINECOLOR17" val="6316128"/>
  <p:tag name="FILLLINECOLOR18" val="4211012"/>
  <p:tag name="FILLLINECOLOR19" val="0"/>
  <p:tag name="FILLLINECOLOR20" val="16777215"/>
  <p:tag name="FILLLINECOLOR22" val="4290317"/>
  <p:tag name="FILLLINECOLOR23" val="5327343"/>
  <p:tag name="FILLLINECOLOR24" val="4594056"/>
  <p:tag name="FONTCOLORNUMBER1" val="1"/>
  <p:tag name="FONTCOLORNUMBER2" val="7"/>
  <p:tag name="FONTCOLORNUMBER3" val="24"/>
  <p:tag name="FONTCOLORNUMBER4" val="23"/>
  <p:tag name="FONTCOLORNUMBER5" val="17"/>
  <p:tag name="FONTCOLORNUMBER6" val="20"/>
  <p:tag name="FONTCOLOR1" val="8210719"/>
  <p:tag name="FONTCOLOR2" val="12419407"/>
  <p:tag name="FONTCOLOR3" val="4594056"/>
  <p:tag name="FONTCOLOR4" val="5327343"/>
  <p:tag name="FONTCOLOR5" val="6316128"/>
  <p:tag name="FONTCOLOR6" val="1677721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82QmDSIe9RH8vk8hrYs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uLWZp.W2XmZCZcI9Fwt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J.Idi4ycOBGZ2.04RuG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O.B_3Tsd16QvJQM5p7z0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HNMRtNM0mB57hRPm63Ts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9BM1hD37W40tSndLJR4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udFpBcl8lyMIP7Qe8ey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_8C5EEIDiT7K.BO1d_u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f6ywUEz.q578Zto_Qem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1PqibxVxa4t8CxkZp6eW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mUjp0GRMdW.rWjs1BkV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_2HJS5HmxhCLp_1Btf3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mG5OplRKjHdt.3OPA4y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5WWC2CzG8e1xlrY_ECsJw"/>
</p:tagLst>
</file>

<file path=ppt/theme/theme1.xml><?xml version="1.0" encoding="utf-8"?>
<a:theme xmlns:a="http://schemas.openxmlformats.org/drawingml/2006/main" name="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CMC SIB_Memo_Investors_v1_22062021" id="{B42410C0-0FE2-D64D-B04E-08267CB8CCE6}" vid="{828A4B1B-8934-F448-BD3D-1B06F87C625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123</TotalTime>
  <Words>2473</Words>
  <Application>Microsoft Macintosh PowerPoint</Application>
  <PresentationFormat>A4 Paper (210x297 mm)</PresentationFormat>
  <Paragraphs>281</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blank</vt:lpstr>
      <vt:lpstr>think-cell Slide</vt:lpstr>
      <vt:lpstr>PowerPoint Presentation</vt:lpstr>
      <vt:lpstr>What is blended finance?</vt:lpstr>
      <vt:lpstr>Blended finance encompasses a broad range of instruments</vt:lpstr>
      <vt:lpstr>PowerPoint Presentation</vt:lpstr>
      <vt:lpstr>PowerPoint Presentation</vt:lpstr>
      <vt:lpstr>PowerPoint Presentation</vt:lpstr>
      <vt:lpstr>Focus instrument: Results-based financing can be particularly impactful in the right conditions</vt:lpstr>
      <vt:lpstr>Case Studies of Results-based financing (1/2)</vt:lpstr>
      <vt:lpstr>Case Studies of Results-based financing (2/2)</vt:lpstr>
      <vt:lpstr>Learnings from early trends: Deepening of impact for key developmental areas</vt:lpstr>
      <vt:lpstr>Learnings from early trends: Early efforts have created a strong foundation for future expansion</vt:lpstr>
      <vt:lpstr>The direction of travel is clear, with multiple new disruptors on the horizon</vt:lpstr>
      <vt:lpstr>Learnings from early trends: Despite the significant progress, some challenges to scaling blended finance in India remain</vt:lpstr>
      <vt:lpstr>Learnings from early trends: Transaction implementation needs to evolve substantially</vt:lpstr>
      <vt:lpstr>PowerPoint Presentation</vt:lpstr>
      <vt:lpstr>PowerPoint Presentation</vt:lpstr>
      <vt:lpstr>PowerPoint Presentation</vt:lpstr>
      <vt:lpstr>Social/Development Impact Bonds</vt:lpstr>
      <vt:lpstr>Impact Linked Debt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Shivika Chauhan</dc:creator>
  <cp:lastModifiedBy>Aparna Dua</cp:lastModifiedBy>
  <cp:revision>10</cp:revision>
  <dcterms:created xsi:type="dcterms:W3CDTF">2022-08-04T18:04:23Z</dcterms:created>
  <dcterms:modified xsi:type="dcterms:W3CDTF">2023-09-19T08:14:16Z</dcterms:modified>
</cp:coreProperties>
</file>